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2" r:id="rId3"/>
    <p:sldId id="285" r:id="rId4"/>
    <p:sldId id="288" r:id="rId5"/>
    <p:sldId id="259" r:id="rId6"/>
    <p:sldId id="293" r:id="rId7"/>
    <p:sldId id="278" r:id="rId8"/>
    <p:sldId id="294" r:id="rId9"/>
    <p:sldId id="289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Frey" initials="GE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550E"/>
    <a:srgbClr val="F0D00E"/>
    <a:srgbClr val="0C5039"/>
    <a:srgbClr val="0E6246"/>
    <a:srgbClr val="1E644D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77" autoAdjust="0"/>
    <p:restoredTop sz="93651" autoAdjust="0"/>
  </p:normalViewPr>
  <p:slideViewPr>
    <p:cSldViewPr>
      <p:cViewPr>
        <p:scale>
          <a:sx n="70" d="100"/>
          <a:sy n="70" d="100"/>
        </p:scale>
        <p:origin x="-171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40E6904-1727-45E0-B4F2-E72CA71F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54F37C-2D87-4556-9E9F-23672AB9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B2A2-7892-4EC1-82D7-358CF40FAF30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68F1-E89A-4055-B7B2-9E5843F2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8823-3A74-4CF9-8754-166FF5B0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8465-6F29-414B-9C22-FE8B8E20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E5A3-0714-4A5A-A546-F7ED3A81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9620-E2D5-4BE8-BDE1-6D1D200B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CBBE-6857-46DB-B8A0-41FEC1A0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870C-441C-4B21-BB92-E4898D26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B4FD-F272-45F0-B0B7-A4645D2C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D1C-A931-4CC9-9DF1-6DF40458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DD87-FCCC-479D-B4EB-78CE490E0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E42A-CAE7-4E84-87CC-95310F64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57569F-7C34-429D-960B-C8156F99B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module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#6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Forage Management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7" name="Rectangle 16"/>
          <p:cNvSpPr txBox="1"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Pine Silvopasture in the Southeast </a:t>
            </a:r>
          </a:p>
        </p:txBody>
      </p:sp>
      <p:pic>
        <p:nvPicPr>
          <p:cNvPr id="16386" name="Picture 2" descr="C:\Documents and Settings\jhamilton\My Documents\Silvopasture Course\Silvopasture_Pics\IMG_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Summary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10/10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3505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Proper </a:t>
            </a:r>
            <a:r>
              <a:rPr lang="en-US" sz="2200" dirty="0" smtClean="0">
                <a:latin typeface="Calibri" pitchFamily="34" charset="0"/>
              </a:rPr>
              <a:t>forage management is essential for a healthy and productive silvopasture.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Following a rigorous rotational grazing schedule and monitoring forage </a:t>
            </a:r>
            <a:r>
              <a:rPr lang="en-US" sz="2200" dirty="0" err="1" smtClean="0">
                <a:latin typeface="Calibri" pitchFamily="34" charset="0"/>
              </a:rPr>
              <a:t>regrowth</a:t>
            </a:r>
            <a:r>
              <a:rPr lang="en-US" sz="2200" dirty="0" smtClean="0">
                <a:latin typeface="Calibri" pitchFamily="34" charset="0"/>
              </a:rPr>
              <a:t> will ensure that nutritional quality of forage is sustainable for livestock.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endParaRPr lang="en-US" sz="2200" dirty="0">
              <a:latin typeface="Calibri" pitchFamily="34" charset="0"/>
            </a:endParaRPr>
          </a:p>
        </p:txBody>
      </p:sp>
      <p:pic>
        <p:nvPicPr>
          <p:cNvPr id="11" name="Picture 2" descr="http://www.ars.usda.gov/is/graphics/photos/jul06/d525-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4175160" cy="29813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4419600"/>
            <a:ext cx="441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left part of this pine stand is unfertilized, unplanted, and covered with pine straw. The right side is planted with fertilized ryegrass.</a:t>
            </a:r>
          </a:p>
          <a:p>
            <a:r>
              <a:rPr lang="en-US" sz="1400" i="1" dirty="0" smtClean="0">
                <a:latin typeface="Calibri" pitchFamily="34" charset="0"/>
              </a:rPr>
              <a:t>Photo by Stephen </a:t>
            </a:r>
            <a:r>
              <a:rPr lang="en-US" sz="1400" i="1" dirty="0" err="1" smtClean="0">
                <a:latin typeface="Calibri" pitchFamily="34" charset="0"/>
              </a:rPr>
              <a:t>Ausmus</a:t>
            </a:r>
            <a:r>
              <a:rPr lang="en-US" sz="1400" i="1" dirty="0" smtClean="0">
                <a:latin typeface="Calibri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Forage Establishment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403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Establishing additional forage may be required to provide balanced nutrition for livestock in a silvopasture.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Forage establishment in a silvopasture is not very different from accepted open pasture practices. Site preparation and seeding are the same.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However, fertilizers and soil amendments must also account for the tree component.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6b}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b="18246"/>
          <a:stretch>
            <a:fillRect/>
          </a:stretch>
        </p:blipFill>
        <p:spPr>
          <a:xfrm>
            <a:off x="5016902" y="1049824"/>
            <a:ext cx="3517498" cy="2150576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accent3"/>
                </a:solidFill>
                <a:latin typeface="Calibri" pitchFamily="34" charset="0"/>
              </a:rPr>
              <a:t>Select forage species that can tolerate the low soil pH that pines favor </a:t>
            </a:r>
            <a:endParaRPr lang="en-US" sz="1600" i="1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b="20690"/>
          <a:stretch>
            <a:fillRect/>
          </a:stretch>
        </p:blipFill>
        <p:spPr bwMode="auto">
          <a:xfrm>
            <a:off x="5016902" y="3276600"/>
            <a:ext cx="3505200" cy="22934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Seasonal Acreage Allocation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Forage systems that incorporate cool and warm season grasses can provide almost year-round nutrition for cattle.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A general guide for warm season vs. cool season grasses is to plant around 1 acre of warm season grasses for every 2 and ½ to 3 acres </a:t>
            </a:r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of </a:t>
            </a:r>
            <a:r>
              <a:rPr lang="en-US" sz="2200" dirty="0" smtClean="0">
                <a:latin typeface="Calibri" pitchFamily="34" charset="0"/>
              </a:rPr>
              <a:t>cool season grasses.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6b}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3/10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14338" name="Picture 2" descr="C:\Documents and Settings\jhamilton\My Documents\Silvopasture Course\Silvopasture_Pics\IMG_0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3657600" cy="2743200"/>
          </a:xfrm>
          <a:prstGeom prst="rect">
            <a:avLst/>
          </a:prstGeom>
          <a:noFill/>
        </p:spPr>
      </p:pic>
      <p:pic>
        <p:nvPicPr>
          <p:cNvPr id="14340" name="Picture 4" descr="C:\Documents and Settings\jhamilton\My Documents\Silvopasture Course\Silvopasture_Pics\IMG_0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76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33400" y="208002"/>
            <a:ext cx="80772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Forage Growth Seasons</a:t>
            </a:r>
            <a:endParaRPr lang="en-US" sz="3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4/10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4038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i="1" dirty="0" smtClean="0">
                <a:solidFill>
                  <a:srgbClr val="EB641B"/>
                </a:solidFill>
                <a:latin typeface="Calibri" pitchFamily="34" charset="0"/>
              </a:rPr>
              <a:t>BE FAMILIAR WITH THE GROWTH PERIOD OF YOUR FORAGE</a:t>
            </a:r>
          </a:p>
          <a:p>
            <a:pPr eaLnBrk="0" hangingPunct="0"/>
            <a:endParaRPr lang="en-US" sz="18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In general, cool season forages produce most growth in spring, while warm season forage </a:t>
            </a:r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growth </a:t>
            </a:r>
            <a:r>
              <a:rPr lang="en-US" sz="2200" dirty="0" smtClean="0">
                <a:latin typeface="Calibri" pitchFamily="34" charset="0"/>
              </a:rPr>
              <a:t>occurs between April </a:t>
            </a:r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and </a:t>
            </a:r>
            <a:r>
              <a:rPr lang="en-US" sz="2200" dirty="0" smtClean="0">
                <a:latin typeface="Calibri" pitchFamily="34" charset="0"/>
              </a:rPr>
              <a:t>October. </a:t>
            </a:r>
          </a:p>
          <a:p>
            <a:pPr eaLnBrk="0" hangingPunct="0"/>
            <a:endParaRPr lang="en-US" sz="18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Forage growth is very dependent on species: some produce growth very quickly and taper off while some begin growth later in season and extend further into early </a:t>
            </a:r>
            <a:r>
              <a:rPr lang="en-US" sz="2200" dirty="0" smtClean="0">
                <a:latin typeface="Calibri" pitchFamily="34" charset="0"/>
              </a:rPr>
              <a:t>fall.</a:t>
            </a:r>
            <a:endParaRPr lang="en-US" sz="2200" dirty="0" smtClean="0">
              <a:latin typeface="Calibri" pitchFamily="34" charset="0"/>
            </a:endParaRPr>
          </a:p>
        </p:txBody>
      </p:sp>
      <p:pic>
        <p:nvPicPr>
          <p:cNvPr id="15" name="Picture 6" descr="C:\Documents and Settings\jhamilton\My Documents\Silvopasture Course\Silvopasture_Pics\IMG_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759200" cy="2819400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Forage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Regrowth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 Initiation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33400" y="1026616"/>
            <a:ext cx="350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After forages have been grazed down, </a:t>
            </a:r>
            <a:r>
              <a:rPr lang="en-US" sz="2200" dirty="0" err="1" smtClean="0">
                <a:latin typeface="Calibri" pitchFamily="34" charset="0"/>
              </a:rPr>
              <a:t>regrowth</a:t>
            </a:r>
            <a:r>
              <a:rPr lang="en-US" sz="2200" dirty="0" smtClean="0">
                <a:latin typeface="Calibri" pitchFamily="34" charset="0"/>
              </a:rPr>
              <a:t> initiation takes place within </a:t>
            </a:r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3 </a:t>
            </a:r>
            <a:r>
              <a:rPr lang="en-US" sz="2200" dirty="0" smtClean="0">
                <a:latin typeface="Calibri" pitchFamily="34" charset="0"/>
              </a:rPr>
              <a:t>to 7 days.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The last cutting or grazing of forage/pasture should allow enough </a:t>
            </a:r>
            <a:r>
              <a:rPr lang="en-US" sz="2200" dirty="0" err="1" smtClean="0">
                <a:latin typeface="Calibri" pitchFamily="34" charset="0"/>
              </a:rPr>
              <a:t>regrowth</a:t>
            </a:r>
            <a:r>
              <a:rPr lang="en-US" sz="2200" dirty="0" smtClean="0">
                <a:latin typeface="Calibri" pitchFamily="34" charset="0"/>
              </a:rPr>
              <a:t> before a killing frost to allow plants to store enough carbohydrates for the following year.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endParaRPr lang="en-US" sz="2200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5/10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11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Low-growing forage like </a:t>
            </a:r>
            <a:r>
              <a:rPr lang="en-US" sz="2200" dirty="0" err="1" smtClean="0">
                <a:latin typeface="Calibri" pitchFamily="34" charset="0"/>
              </a:rPr>
              <a:t>bermudagrass</a:t>
            </a:r>
            <a:r>
              <a:rPr lang="en-US" sz="2200" dirty="0" smtClean="0">
                <a:latin typeface="Calibri" pitchFamily="34" charset="0"/>
              </a:rPr>
              <a:t> and white clover can typically withstand late-season grazing due to carbohydrate reserves in roots and stems.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13" name="Picture 4" descr="C:\Documents and Settings\jhamilton\My Documents\Silvopasture Course\Silvopasture_Pics\IMG_0664.jpg"/>
          <p:cNvPicPr>
            <a:picLocks noChangeAspect="1" noChangeArrowheads="1"/>
          </p:cNvPicPr>
          <p:nvPr/>
        </p:nvPicPr>
        <p:blipFill>
          <a:blip r:embed="rId4" cstate="print"/>
          <a:srcRect l="1786" r="1786"/>
          <a:stretch>
            <a:fillRect/>
          </a:stretch>
        </p:blipFill>
        <p:spPr bwMode="auto">
          <a:xfrm>
            <a:off x="4419600" y="1219200"/>
            <a:ext cx="4114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Forage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Regrowth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 Initiation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33400" y="1102816"/>
            <a:ext cx="335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Continuous selective grazing weakens desirable forage species creating weedy pastures and areas of overgrazing and under grazing.  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This creates high impact areas that can have detrimental impacts on tree growth and survival.</a:t>
            </a:r>
            <a:endParaRPr lang="en-US" sz="2200" dirty="0">
              <a:latin typeface="Calibri" pitchFamily="34" charset="0"/>
            </a:endParaRPr>
          </a:p>
          <a:p>
            <a:pPr eaLnBrk="0" hangingPunct="0"/>
            <a:endParaRPr lang="en-US" sz="2200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6/10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11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11266" name="Picture 2" descr="C:\Documents and Settings\jhamilton\My Documents\Silvopasture Course\Silvopasture_Pics\IMG_0709.jpg"/>
          <p:cNvPicPr>
            <a:picLocks noChangeAspect="1" noChangeArrowheads="1"/>
          </p:cNvPicPr>
          <p:nvPr/>
        </p:nvPicPr>
        <p:blipFill>
          <a:blip r:embed="rId4" cstate="print"/>
          <a:srcRect l="51948" t="19662" r="2597" b="11130"/>
          <a:stretch>
            <a:fillRect/>
          </a:stretch>
        </p:blipFill>
        <p:spPr bwMode="auto">
          <a:xfrm>
            <a:off x="4572000" y="1143000"/>
            <a:ext cx="3937000" cy="4495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5800" y="571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6600"/>
                </a:solidFill>
                <a:latin typeface="Calibri" pitchFamily="34" charset="0"/>
              </a:rPr>
              <a:t>High impact area with exposed tree roots</a:t>
            </a:r>
            <a:endParaRPr lang="en-US" sz="1800" i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5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7/10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Role of Rotational Grazing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3733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While </a:t>
            </a:r>
            <a:r>
              <a:rPr lang="en-US" sz="2200" dirty="0" smtClean="0">
                <a:latin typeface="Calibri" pitchFamily="34" charset="0"/>
              </a:rPr>
              <a:t>there are various formulas to determine the number of grazing units or pasture areas to establish, most systems have 8 to 10 pastures.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i="1" dirty="0" smtClean="0">
                <a:latin typeface="Calibri" pitchFamily="34" charset="0"/>
              </a:rPr>
              <a:t>Rotational grazing is covered </a:t>
            </a:r>
            <a:endParaRPr lang="en-US" sz="2200" i="1" dirty="0" smtClean="0">
              <a:latin typeface="Calibri" pitchFamily="34" charset="0"/>
            </a:endParaRPr>
          </a:p>
          <a:p>
            <a:pPr eaLnBrk="0" hangingPunct="0"/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 smtClean="0">
                <a:latin typeface="Calibri" pitchFamily="34" charset="0"/>
              </a:rPr>
              <a:t>more detail in livestock management module.  </a:t>
            </a:r>
          </a:p>
          <a:p>
            <a:pPr eaLnBrk="0" hangingPunct="0"/>
            <a:r>
              <a:rPr lang="en-US" sz="1200" dirty="0" smtClean="0">
                <a:latin typeface="Calibri" pitchFamily="34" charset="0"/>
              </a:rPr>
              <a:t> </a:t>
            </a:r>
          </a:p>
          <a:p>
            <a:pPr eaLnBrk="0" hangingPunct="0"/>
            <a:endParaRPr lang="en-US" sz="2200" dirty="0">
              <a:latin typeface="Calibri" pitchFamily="34" charset="0"/>
            </a:endParaRPr>
          </a:p>
        </p:txBody>
      </p:sp>
      <p:pic>
        <p:nvPicPr>
          <p:cNvPr id="9218" name="Picture 2" descr="C:\Documents and Settings\jhamilton\My Documents\Silvopasture Course\Silvopasture_Pics\IMG_0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3886200" cy="2914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1066801"/>
            <a:ext cx="81534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>
                <a:solidFill>
                  <a:srgbClr val="EB641B"/>
                </a:solidFill>
                <a:latin typeface="Calibri" pitchFamily="34" charset="0"/>
              </a:rPr>
              <a:t>A Rotational Grazing Plan MUST be followed to ensure adequate forage recuperation and production to meet livestock nutritional </a:t>
            </a:r>
            <a:r>
              <a:rPr lang="en-US" sz="2300" i="1" dirty="0" smtClean="0">
                <a:solidFill>
                  <a:srgbClr val="EB641B"/>
                </a:solidFill>
                <a:latin typeface="Calibri" pitchFamily="34" charset="0"/>
              </a:rPr>
              <a:t>needs.</a:t>
            </a:r>
            <a:endParaRPr lang="en-US" sz="2300" i="1" dirty="0" smtClean="0">
              <a:solidFill>
                <a:srgbClr val="EB641B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Forage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and herbicides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8/10</a:t>
            </a:r>
          </a:p>
          <a:p>
            <a:pPr algn="ctr">
              <a:defRPr/>
            </a:pP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3505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Care must be taken for herbicide applications for both tree seedling and forage components in a silvopasture.</a:t>
            </a:r>
          </a:p>
          <a:p>
            <a:pPr eaLnBrk="0" hangingPunct="0"/>
            <a:endParaRPr lang="en-US" sz="2200" dirty="0" smtClean="0">
              <a:latin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Calibri" pitchFamily="34" charset="0"/>
              </a:rPr>
              <a:t>Newly planted tree seedlings are more susceptible to herbicide drift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95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 dirty="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Hay Production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6b}       Slide: 9/10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4" descr="http://www.al.nrcs.usda.gov/technical/photo/for/mngt/silvo-haycut.jpg"/>
          <p:cNvPicPr>
            <a:picLocks noChangeAspect="1" noChangeArrowheads="1"/>
          </p:cNvPicPr>
          <p:nvPr/>
        </p:nvPicPr>
        <p:blipFill>
          <a:blip r:embed="rId4"/>
          <a:srcRect t="18136" b="29471"/>
          <a:stretch>
            <a:fillRect/>
          </a:stretch>
        </p:blipFill>
        <p:spPr bwMode="auto">
          <a:xfrm>
            <a:off x="1676400" y="3657600"/>
            <a:ext cx="57618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1152942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Livestock </a:t>
            </a:r>
            <a:r>
              <a:rPr lang="en-US" sz="2200" dirty="0" smtClean="0">
                <a:latin typeface="Calibri" pitchFamily="34" charset="0"/>
              </a:rPr>
              <a:t>should not be introduced into a silvopasture until the top branches of trees have grown out of their reach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Until trees are established, alleyways between tree row sets can be managed for hay production</a:t>
            </a:r>
          </a:p>
          <a:p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578</Words>
  <Application>Microsoft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Labor in North Carolina’s Forest Industry: A Proposed Study of Employer and Laborer Perspectives</dc:title>
  <dc:creator>James Victor Hamilton, Jr.</dc:creator>
  <cp:lastModifiedBy>Jim</cp:lastModifiedBy>
  <cp:revision>567</cp:revision>
  <dcterms:created xsi:type="dcterms:W3CDTF">2000-11-29T03:59:23Z</dcterms:created>
  <dcterms:modified xsi:type="dcterms:W3CDTF">2009-03-23T14:47:30Z</dcterms:modified>
</cp:coreProperties>
</file>