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79" r:id="rId3"/>
    <p:sldId id="257" r:id="rId4"/>
    <p:sldId id="260" r:id="rId5"/>
    <p:sldId id="258" r:id="rId6"/>
    <p:sldId id="259" r:id="rId7"/>
    <p:sldId id="277" r:id="rId8"/>
    <p:sldId id="278" r:id="rId9"/>
    <p:sldId id="264" r:id="rId10"/>
    <p:sldId id="261" r:id="rId11"/>
    <p:sldId id="263" r:id="rId12"/>
    <p:sldId id="280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9933"/>
    <a:srgbClr val="666633"/>
    <a:srgbClr val="17360C"/>
    <a:srgbClr val="1B3E0E"/>
    <a:srgbClr val="2A4F09"/>
    <a:srgbClr val="0C5039"/>
    <a:srgbClr val="F0D00E"/>
    <a:srgbClr val="0E6246"/>
    <a:srgbClr val="1E64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51" autoAdjust="0"/>
    <p:restoredTop sz="94491" autoAdjust="0"/>
  </p:normalViewPr>
  <p:slideViewPr>
    <p:cSldViewPr>
      <p:cViewPr>
        <p:scale>
          <a:sx n="70" d="100"/>
          <a:sy n="70" d="100"/>
        </p:scale>
        <p:origin x="-175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3BF9F4-A4CE-482A-86EA-5F318C25C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846740-7E1C-431D-B298-177BDE0C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46740-7E1C-431D-B298-177BDE0C71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E875-A0AB-4113-A981-466AB2E1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DE94-ED66-484F-A66A-F55F34D2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C716-5753-4977-8355-823B93F6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8C5F-2B1F-45B5-A862-B2B1ED097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B94-82D2-4D77-A899-2D0D6BFC1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E01B-B2C3-41CC-928F-652C477E3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C4B8-D0BA-4B6E-A88E-DC3BEE86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0D12D-2FBF-473F-9719-88088BE2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C9B7-F7BA-4649-8F26-0990A78C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89B8-AE2E-4A4E-950D-D36D83133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E7E6-5A92-486E-95ED-01CB16ADA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6F911A1-BB1A-43D9-AB7E-8D0B71E67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muskrat/teacher_forestry_tou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sfws.auburn.edu/sfnmc/class/fy614/fullsib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fhpr8.srs.fs.fed.us/forstpst.html" TargetMode="External"/><Relationship Id="rId4" Type="http://schemas.openxmlformats.org/officeDocument/2006/relationships/hyperlink" Target="http://www.barkbeetles.org/spb/IPMinSPF/fig4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module #3</a:t>
            </a: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Seedling Considerations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Estrangelo Edessa" pitchFamily="66"/>
                <a:cs typeface="Times New Roman" pitchFamily="18" charset="0"/>
              </a:rPr>
              <a:t>Pine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Estrangelo Edessa" pitchFamily="66"/>
                <a:cs typeface="Times New Roman" pitchFamily="18" charset="0"/>
              </a:rPr>
              <a:t>Silvopasture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Estrangelo Edessa" pitchFamily="66"/>
                <a:cs typeface="Times New Roman" pitchFamily="18" charset="0"/>
              </a:rPr>
              <a:t> in the Southeast </a:t>
            </a:r>
          </a:p>
        </p:txBody>
      </p:sp>
      <p:pic>
        <p:nvPicPr>
          <p:cNvPr id="13316" name="Picture 4" descr="{Q-E}T3862 Pine Seedling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7643" b="11336"/>
          <a:stretch>
            <a:fillRect/>
          </a:stretch>
        </p:blipFill>
        <p:spPr bwMode="auto">
          <a:xfrm>
            <a:off x="838200" y="1752600"/>
            <a:ext cx="74676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Low Density Seedlings (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Bareroot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457200" y="1187708"/>
            <a:ext cx="411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 pitchFamily="34" charset="0"/>
              </a:rPr>
              <a:t>Low Density Seedlings</a:t>
            </a:r>
            <a:r>
              <a:rPr lang="en-US" dirty="0">
                <a:latin typeface="Calibri" pitchFamily="34" charset="0"/>
              </a:rPr>
              <a:t> are grown at lower density (around 18 seedlings per square foot) than traditional nursery beds.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Large seedlings grown at low density in a nursery have much more desirable root characteristics than smaller diameter seedlings grown in crowded nursery beds.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These seedlings are more expensive than traditional </a:t>
            </a:r>
            <a:r>
              <a:rPr lang="en-US" dirty="0" err="1">
                <a:latin typeface="Calibri" pitchFamily="34" charset="0"/>
              </a:rPr>
              <a:t>bareroot</a:t>
            </a:r>
            <a:r>
              <a:rPr lang="en-US" dirty="0">
                <a:latin typeface="Calibri" pitchFamily="34" charset="0"/>
              </a:rPr>
              <a:t> seedlings. 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3657600" y="5635823"/>
            <a:ext cx="495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  <a:cs typeface="Times New Roman" pitchFamily="18" charset="0"/>
                <a:hlinkClick r:id="rId4"/>
              </a:rPr>
              <a:t>http://www.sfws.auburn.edu/sfnmc/class/fy614/fullsib.jpg</a:t>
            </a:r>
            <a:r>
              <a:rPr lang="en-US" sz="14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l="2083" t="1971" r="4167" b="3435"/>
          <a:stretch>
            <a:fillRect/>
          </a:stretch>
        </p:blipFill>
        <p:spPr bwMode="auto">
          <a:xfrm>
            <a:off x="5029200" y="1447800"/>
            <a:ext cx="342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Fusiform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 Rust Resistance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343400" y="5788223"/>
            <a:ext cx="487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hlinkClick r:id="rId4"/>
              </a:rPr>
              <a:t>http://www.barkbeetles.org/spb/IPMinSPF/fig4b.jpg</a:t>
            </a:r>
            <a:r>
              <a:rPr lang="en-US" sz="1400" dirty="0">
                <a:latin typeface="Calibri" pitchFamily="34" charset="0"/>
              </a:rPr>
              <a:t> 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609600" y="1331416"/>
            <a:ext cx="419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It is especially important to use </a:t>
            </a:r>
            <a:r>
              <a:rPr lang="en-US" i="1" dirty="0" err="1">
                <a:solidFill>
                  <a:srgbClr val="000000"/>
                </a:solidFill>
                <a:latin typeface="Calibri" pitchFamily="34" charset="0"/>
              </a:rPr>
              <a:t>fusiform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rust resistant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seedlings if slash or loblolly pines are planted.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Fusiform</a:t>
            </a:r>
            <a:r>
              <a:rPr lang="en-US" dirty="0">
                <a:latin typeface="Calibri" pitchFamily="34" charset="0"/>
              </a:rPr>
              <a:t> rust is an infectious fungus that causes spindle-shaped swellings or galls that develop on the branches or main stem. Infections that occur on the main stem within the first 5 years of a tree's life normally cause tree death. 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609600" y="5788223"/>
            <a:ext cx="403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cs typeface="Times New Roman" pitchFamily="18" charset="0"/>
                <a:hlinkClick r:id="rId5"/>
              </a:rPr>
              <a:t>http://fhpr8.srs.fs.fed.us/forstpst.html</a:t>
            </a:r>
            <a:r>
              <a:rPr lang="en-US" sz="14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9508" t="3572" r="4923" b="3571"/>
          <a:stretch>
            <a:fillRect/>
          </a:stretch>
        </p:blipFill>
        <p:spPr bwMode="auto">
          <a:xfrm>
            <a:off x="5410200" y="14478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State Contacts for Seedlings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685800" y="1828800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838200" y="1219200"/>
            <a:ext cx="3505200" cy="3371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Alabama Forestry Commission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513 Madison Avenue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Montgomery, AL 36104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(334) 240.9300</a:t>
            </a:r>
          </a:p>
          <a:p>
            <a:endParaRPr 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Florida Division of Forestry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3125 Conner Boulevard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Tallahassee, FL 32399-1650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(850) 488-6591</a:t>
            </a:r>
          </a:p>
          <a:p>
            <a:endParaRPr 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Georgia Forestry Commission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5645 Riggins Mill Road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Dry Branch, GA 31020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1-800-GATREES</a:t>
            </a:r>
          </a:p>
          <a:p>
            <a:endParaRPr 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Mississippi Forestry Commission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301 N Lamar, Suite 300 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Jackson, MS 39201 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(601) 359-1386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3657600" y="1447800"/>
            <a:ext cx="449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4800600" y="1219200"/>
            <a:ext cx="3962400" cy="3486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Louisiana Department of Ag and Forestry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Forestry, Suite 1068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P.O. Box 1628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Baton Rouge, LA70821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(225) 925-4500</a:t>
            </a:r>
          </a:p>
          <a:p>
            <a:endParaRPr 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Tennessee Division of Forestry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Ellington Agricultural Center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Box 40627, Melrose Station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Nashville, TN 37204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(615) 837-5520</a:t>
            </a:r>
          </a:p>
          <a:p>
            <a:endParaRPr 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North Carolina Division of Forest Resources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1616 Mail Service Center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Raleigh, NC 27699-1616 </a:t>
            </a:r>
          </a:p>
          <a:p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(919) 733-2162 </a:t>
            </a:r>
          </a:p>
          <a:p>
            <a:endParaRPr 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500" b="1" dirty="0">
                <a:solidFill>
                  <a:srgbClr val="FF6600"/>
                </a:solidFill>
                <a:latin typeface="Calibri" pitchFamily="34" charset="0"/>
              </a:rPr>
              <a:t>South Carolina Forestry Commission 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5500 Broad River Road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Columbia, SC 29212</a:t>
            </a:r>
            <a:br>
              <a:rPr lang="en-US" sz="15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(803) 896-8800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Summary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13/13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533400" y="9906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Genetically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improved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seedlings can produce superior trees when planted correctly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There are advantages and disadvantages with both containerized and bare-root seedlings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Good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root structure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is a key factor in seedling survival and proper growth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State Forestry organizations can provide additional information about seedling availability and quality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Seedling Considerations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3b}       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9600" y="1600200"/>
            <a:ext cx="71628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609601" y="1618833"/>
            <a:ext cx="7391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By the end of this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microlecture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you should be able to:</a:t>
            </a:r>
          </a:p>
          <a:p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Understand the importance of genetically improved seedlings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Understand the importance of good root structure in seedlings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Discuss the advantages and disadvantages of bare root and containerized seedlings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Seedling Considerations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876800" y="1468428"/>
            <a:ext cx="38100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Besides choosing the particular species to be planted within a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silvopasture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system, there are additional considerations that need to be made regarding the type of seedlings to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outplant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800" dirty="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Commercial seedlings are grown by a number of methods—each of which has its own advantages and disadvantages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636" t="4842" r="3636" b="3174"/>
          <a:stretch>
            <a:fillRect/>
          </a:stretch>
        </p:blipFill>
        <p:spPr bwMode="auto">
          <a:xfrm>
            <a:off x="609600" y="1600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Root Development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4267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Larger diameter seedlings with many fibrous roots are considered ideal.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Well-developed, fibrous root systems can establish themselves more quickly in the soil to extract nutrients and water.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dirty="0">
                <a:latin typeface="Calibri" pitchFamily="34" charset="0"/>
                <a:cs typeface="Times New Roman" pitchFamily="18" charset="0"/>
              </a:rPr>
              <a:t>Seedlings that produce many new roots within four weeks of planting will survive better than seedlings that produce only a few new roots after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outplanting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4762" t="3408" r="4762" b="3577"/>
          <a:stretch>
            <a:fillRect/>
          </a:stretch>
        </p:blipFill>
        <p:spPr bwMode="auto">
          <a:xfrm>
            <a:off x="5334000" y="14478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Genetically Improved Seedlings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3962400" cy="3886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Genetically improved tree seedlings are preferred for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silvopasture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establishment.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Improved seedlings are cultivated from seeds from selected trees that have been carefully chosen due to their superior genetic characteristics: height, growth rate, disease resistance, and form. 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8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295400" y="510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Ask the nursery where you’re purchasing seedlings if seedlings are genetically improved.</a:t>
            </a:r>
            <a:endParaRPr lang="en-US" sz="16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222" t="4022" r="4444" b="3479"/>
          <a:stretch>
            <a:fillRect/>
          </a:stretch>
        </p:blipFill>
        <p:spPr bwMode="auto">
          <a:xfrm>
            <a:off x="5181600" y="14478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Containerized Seedlings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85800" y="1373862"/>
            <a:ext cx="434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 pitchFamily="34" charset="0"/>
                <a:cs typeface="Times New Roman" pitchFamily="18" charset="0"/>
              </a:rPr>
              <a:t>Containerized Seedlings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are grown in a greenhouse in plastic or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styrofoam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tubes, rather than in a nursery bed. The root systems of containerized seedlings are well developed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Containerized seedlings are more expensive than </a:t>
            </a:r>
            <a:r>
              <a:rPr lang="en-US" i="1" dirty="0" err="1" smtClean="0">
                <a:latin typeface="Calibri" pitchFamily="34" charset="0"/>
                <a:cs typeface="Times New Roman" pitchFamily="18" charset="0"/>
              </a:rPr>
              <a:t>bareroot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seedlings but often have better survival rates and intact root structure for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outplanting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6061" t="3817" r="3030" b="4571"/>
          <a:stretch>
            <a:fillRect/>
          </a:stretch>
        </p:blipFill>
        <p:spPr bwMode="auto">
          <a:xfrm>
            <a:off x="5867400" y="1524000"/>
            <a:ext cx="228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Advantages and Disadvantages of Containerized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400" y="1287959"/>
            <a:ext cx="35052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33400" y="1754862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Roots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not as easily damaged as bare-root when removed from planting medium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Easier to plant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Extended planting season.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Either during the winter or after summer rains begin.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1295400"/>
            <a:ext cx="35814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648200" y="1754862"/>
            <a:ext cx="4114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Generally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more expensive.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Not readily available at some nurseries.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Smaller size makes seedlings difficult to establish with heavy competition.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Requires good site preparation of the planting site and follow-up management to reduce competition.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12879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Advantages: 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295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Disadvantages: 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Bareroot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 Seedlings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85800" y="1447800"/>
            <a:ext cx="3657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err="1">
                <a:latin typeface="Calibri" pitchFamily="34" charset="0"/>
                <a:cs typeface="Times New Roman" pitchFamily="18" charset="0"/>
              </a:rPr>
              <a:t>Bareroot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 Seedlings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are grown in a nursery bed and extracted mechanically for packaging for sale.</a:t>
            </a:r>
          </a:p>
          <a:p>
            <a:endParaRPr lang="en-US" dirty="0">
              <a:latin typeface="Calibri" pitchFamily="34" charset="0"/>
              <a:cs typeface="Times New Roman" pitchFamily="18" charset="0"/>
            </a:endParaRPr>
          </a:p>
          <a:p>
            <a:r>
              <a:rPr lang="en-US" dirty="0" err="1">
                <a:latin typeface="Calibri" pitchFamily="34" charset="0"/>
                <a:cs typeface="Times New Roman" pitchFamily="18" charset="0"/>
              </a:rPr>
              <a:t>Bareroot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seedlings must be kept cool and moist until planting as their roots are exposed after being extracted from the nursery bed.</a:t>
            </a:r>
          </a:p>
          <a:p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4256" t="3100" r="4255" b="3897"/>
          <a:stretch>
            <a:fillRect/>
          </a:stretch>
        </p:blipFill>
        <p:spPr bwMode="auto">
          <a:xfrm>
            <a:off x="5029200" y="1371600"/>
            <a:ext cx="327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Advantages and Disadvantages of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Bareroot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/>
          <a:srcRect l="1724" t="55673" r="3448" b="18997"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3b}      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9/13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400" y="1287959"/>
            <a:ext cx="35052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1295400"/>
            <a:ext cx="35814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2879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Advantages: 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295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Disadvantages: </a:t>
            </a:r>
          </a:p>
          <a:p>
            <a:endParaRPr lang="en-US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57200" y="1981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Have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larger root systems that provide greater rooting depth and less susceptibility to frost-heaving. 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Better suited to planting sites with higher levels of competition due to larger size.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Generally less expensive than container stock. 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4572000" y="1981200"/>
            <a:ext cx="3810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More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difficult to plant than container stock due to size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Root placement is critical as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bareroot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seedlings have longer root systems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Have to be planted during the winter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12978</TotalTime>
  <Words>792</Words>
  <Application>Microsoft PowerPoint</Application>
  <PresentationFormat>On-screen Show (4:3)</PresentationFormat>
  <Paragraphs>138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Labor in North Carolina’s Forest Industry: A Proposed Study of Employer and Laborer Perspectives</dc:title>
  <dc:creator>James Victor Hamilton, Jr.</dc:creator>
  <cp:lastModifiedBy>Jim</cp:lastModifiedBy>
  <cp:revision>494</cp:revision>
  <dcterms:created xsi:type="dcterms:W3CDTF">2000-11-29T03:59:23Z</dcterms:created>
  <dcterms:modified xsi:type="dcterms:W3CDTF">2009-02-12T15:11:18Z</dcterms:modified>
</cp:coreProperties>
</file>