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78" r:id="rId4"/>
    <p:sldId id="280" r:id="rId5"/>
    <p:sldId id="262" r:id="rId6"/>
    <p:sldId id="271" r:id="rId7"/>
    <p:sldId id="279" r:id="rId8"/>
    <p:sldId id="282" r:id="rId9"/>
    <p:sldId id="281" r:id="rId10"/>
    <p:sldId id="283" r:id="rId11"/>
    <p:sldId id="2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550E"/>
    <a:srgbClr val="F0D00E"/>
    <a:srgbClr val="0C5039"/>
    <a:srgbClr val="0E6246"/>
    <a:srgbClr val="1E644D"/>
    <a:srgbClr val="FF6600"/>
    <a:srgbClr val="D16901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251" autoAdjust="0"/>
    <p:restoredTop sz="93651" autoAdjust="0"/>
  </p:normalViewPr>
  <p:slideViewPr>
    <p:cSldViewPr>
      <p:cViewPr>
        <p:scale>
          <a:sx n="70" d="100"/>
          <a:sy n="70" d="100"/>
        </p:scale>
        <p:origin x="-1758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12952F9-070C-49B6-B946-2A01B8DC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587E857-165C-43D9-B96A-D5DA85C6B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69D1B-BB3D-42F9-8599-A5D846E66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7F731-85B7-4A50-ADAF-B6ECAD56A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22A64-0E6C-473C-AE8D-A1AAF1471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DB81F-8CB7-4633-B53F-107222729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DC45-4581-42DE-9596-C6000D017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82037-4837-477F-A2F1-ED951AF46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80277-0ED6-40F7-808F-888E6213A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2D74-18EB-49E5-B3C7-E221223A8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A71D5-8CEF-4E43-A59A-5395E5382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065C9-FE51-423E-B1F1-5E806DFA0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CBED4-DAA1-4090-B7EC-93DF8A9B3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8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A3D3DBA3-EEAA-4195-9391-12547399A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70" name="Picture 10" descr="5"/>
          <p:cNvPicPr>
            <a:picLocks noChangeAspect="1" noChangeArrowheads="1"/>
          </p:cNvPicPr>
          <p:nvPr/>
        </p:nvPicPr>
        <p:blipFill>
          <a:blip r:embed="rId3"/>
          <a:srcRect t="3179" b="3040"/>
          <a:stretch>
            <a:fillRect/>
          </a:stretch>
        </p:blipFill>
        <p:spPr bwMode="auto">
          <a:xfrm>
            <a:off x="1026075" y="1524000"/>
            <a:ext cx="7091851" cy="4495800"/>
          </a:xfrm>
          <a:prstGeom prst="rect">
            <a:avLst/>
          </a:prstGeom>
          <a:noFill/>
        </p:spPr>
      </p:pic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609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Estrangelo Edessa" pitchFamily="66"/>
                <a:cs typeface="Times New Roman" pitchFamily="18" charset="0"/>
              </a:rPr>
              <a:t>module #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Estrangelo Edessa" pitchFamily="66"/>
                <a:cs typeface="Times New Roman" pitchFamily="18" charset="0"/>
              </a:rPr>
              <a:t>1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Estrangelo Edessa" pitchFamily="66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A Snapshot of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Silvopasture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17" name="Rectangle 16"/>
          <p:cNvSpPr txBox="1">
            <a:spLocks noChangeArrowheads="1"/>
          </p:cNvSpPr>
          <p:nvPr/>
        </p:nvSpPr>
        <p:spPr bwMode="auto">
          <a:xfrm>
            <a:off x="0" y="60198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Estrangelo Edessa" pitchFamily="66"/>
                <a:cs typeface="Times New Roman" pitchFamily="18" charset="0"/>
              </a:rPr>
              <a:t>Pine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Estrangelo Edessa" pitchFamily="66"/>
                <a:cs typeface="Times New Roman" pitchFamily="18" charset="0"/>
              </a:rPr>
              <a:t>Silvopasture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Estrangelo Edessa" pitchFamily="66"/>
                <a:cs typeface="Times New Roman" pitchFamily="18" charset="0"/>
              </a:rPr>
              <a:t> in the Southeast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The Livestock Component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10/11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381000" y="1066800"/>
            <a:ext cx="5029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 smtClean="0">
                <a:latin typeface="Calibri" pitchFamily="34" charset="0"/>
              </a:rPr>
              <a:t>Producers can either use a continuous stocking system or rotational grazing to allow forage areas to recuperate and maximize the efficiency of their grazing operations.</a:t>
            </a:r>
          </a:p>
          <a:p>
            <a:endParaRPr lang="en-US" sz="1600" dirty="0" smtClean="0">
              <a:latin typeface="Calibri" pitchFamily="34" charset="0"/>
            </a:endParaRPr>
          </a:p>
          <a:p>
            <a:r>
              <a:rPr lang="en-US" sz="2100" dirty="0" smtClean="0">
                <a:latin typeface="Calibri" pitchFamily="34" charset="0"/>
              </a:rPr>
              <a:t>Fenced “paddocks” with strategically placed water sources are important considerations.</a:t>
            </a:r>
            <a:endParaRPr lang="en-US" sz="2100" dirty="0">
              <a:latin typeface="Calibri" pitchFamily="34" charset="0"/>
            </a:endParaRPr>
          </a:p>
        </p:txBody>
      </p:sp>
      <p:pic>
        <p:nvPicPr>
          <p:cNvPr id="2050" name="Picture 2" descr="C:\Documents and Settings\jhamilton\Desktop\Silvopasture_Pics\IMG_0687.jpg"/>
          <p:cNvPicPr>
            <a:picLocks noChangeAspect="1" noChangeArrowheads="1"/>
          </p:cNvPicPr>
          <p:nvPr/>
        </p:nvPicPr>
        <p:blipFill>
          <a:blip r:embed="rId4" cstate="email"/>
          <a:srcRect b="-72"/>
          <a:stretch>
            <a:fillRect/>
          </a:stretch>
        </p:blipFill>
        <p:spPr bwMode="auto">
          <a:xfrm>
            <a:off x="5562600" y="1219200"/>
            <a:ext cx="3133046" cy="4038600"/>
          </a:xfrm>
          <a:prstGeom prst="rect">
            <a:avLst/>
          </a:prstGeom>
          <a:noFill/>
        </p:spPr>
      </p:pic>
      <p:pic>
        <p:nvPicPr>
          <p:cNvPr id="36866" name="Picture 2" descr="C:\Documents and Settings\jhamilton\Desktop\Silvopasture_Pics\IMG_065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676400" y="3886200"/>
            <a:ext cx="2629786" cy="21336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Summary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11/11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533400" y="1547574"/>
            <a:ext cx="9220200" cy="107721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Calibri" pitchFamily="34" charset="0"/>
              </a:rPr>
              <a:t> </a:t>
            </a:r>
            <a:r>
              <a:rPr lang="en-US" sz="2100" dirty="0" smtClean="0">
                <a:latin typeface="Calibri" pitchFamily="34" charset="0"/>
              </a:rPr>
              <a:t>Diversify farm outputs</a:t>
            </a: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Calibri" pitchFamily="34" charset="0"/>
              </a:rPr>
              <a:t> Increase tree and forage growth</a:t>
            </a: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Calibri" pitchFamily="34" charset="0"/>
              </a:rPr>
              <a:t> Improve overall cattle performance </a:t>
            </a: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Calibri" pitchFamily="34" charset="0"/>
              </a:rPr>
              <a:t> Enhance property aesthetics </a:t>
            </a: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Calibri" pitchFamily="34" charset="0"/>
              </a:rPr>
              <a:t> Increase wildlife habitat</a:t>
            </a:r>
          </a:p>
          <a:p>
            <a:endParaRPr lang="en-US" sz="2200" dirty="0">
              <a:latin typeface="Calibri" pitchFamily="34" charset="0"/>
            </a:endParaRPr>
          </a:p>
        </p:txBody>
      </p:sp>
      <p:pic>
        <p:nvPicPr>
          <p:cNvPr id="14338" name="Picture 2" descr="C:\Documents and Settings\jhamilton\Desktop\Silvopasture_Pics\IMG_068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34879" y="2971800"/>
            <a:ext cx="5674242" cy="316873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49303" y="1066800"/>
            <a:ext cx="539429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A well-managed </a:t>
            </a:r>
            <a:r>
              <a:rPr lang="en-US" sz="2200" dirty="0" err="1" smtClean="0">
                <a:latin typeface="Calibri" pitchFamily="34" charset="0"/>
              </a:rPr>
              <a:t>silvopasture</a:t>
            </a:r>
            <a:r>
              <a:rPr lang="en-US" sz="2200" dirty="0" smtClean="0">
                <a:latin typeface="Calibri" pitchFamily="34" charset="0"/>
              </a:rPr>
              <a:t> system can also:</a:t>
            </a:r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A Snapshot of </a:t>
            </a:r>
            <a:r>
              <a:rPr lang="en-US" sz="3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Silvopasture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78486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200" i="1" dirty="0" smtClean="0">
                <a:solidFill>
                  <a:schemeClr val="accent3"/>
                </a:solidFill>
                <a:latin typeface="Calibri" pitchFamily="34" charset="0"/>
              </a:rPr>
              <a:t>Definition: </a:t>
            </a:r>
            <a:r>
              <a:rPr lang="en-US" sz="2200" dirty="0" smtClean="0">
                <a:latin typeface="Calibri" pitchFamily="34" charset="0"/>
              </a:rPr>
              <a:t>Silvopasture is “The </a:t>
            </a:r>
            <a:r>
              <a:rPr lang="en-US" sz="2200" dirty="0">
                <a:latin typeface="Calibri" pitchFamily="34" charset="0"/>
              </a:rPr>
              <a:t>intentional integration of intensive </a:t>
            </a:r>
            <a:r>
              <a:rPr lang="en-US" sz="2200" dirty="0" smtClean="0">
                <a:latin typeface="Calibri" pitchFamily="34" charset="0"/>
              </a:rPr>
              <a:t>livestock </a:t>
            </a:r>
            <a:r>
              <a:rPr lang="en-US" sz="2200" dirty="0">
                <a:latin typeface="Calibri" pitchFamily="34" charset="0"/>
              </a:rPr>
              <a:t>management and timber production on a common plot</a:t>
            </a:r>
            <a:r>
              <a:rPr lang="en-US" sz="2200" dirty="0" smtClean="0">
                <a:latin typeface="Calibri" pitchFamily="34" charset="0"/>
              </a:rPr>
              <a:t>.” </a:t>
            </a:r>
          </a:p>
          <a:p>
            <a:pPr eaLnBrk="0" hangingPunct="0"/>
            <a:endParaRPr lang="en-US" sz="2200" dirty="0" smtClean="0">
              <a:latin typeface="Calibri" pitchFamily="34" charset="0"/>
            </a:endParaRPr>
          </a:p>
          <a:p>
            <a:pPr eaLnBrk="0" hangingPunct="0"/>
            <a:r>
              <a:rPr lang="en-US" sz="2200" dirty="0" smtClean="0">
                <a:latin typeface="Calibri" pitchFamily="34" charset="0"/>
              </a:rPr>
              <a:t>By managing forage, trees, and livestock component on the same land unit, short and long term economic benefits can be realized.</a:t>
            </a:r>
          </a:p>
          <a:p>
            <a:pPr eaLnBrk="0" hangingPunct="0"/>
            <a:endParaRPr lang="en-US" dirty="0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4" cstate="email"/>
          <a:srcRect t="4762" r="10909" b="11905"/>
          <a:stretch>
            <a:fillRect/>
          </a:stretch>
        </p:blipFill>
        <p:spPr bwMode="auto">
          <a:xfrm>
            <a:off x="655320" y="3429000"/>
            <a:ext cx="3733800" cy="2667000"/>
          </a:xfrm>
          <a:prstGeom prst="rect">
            <a:avLst/>
          </a:prstGeom>
          <a:noFill/>
        </p:spPr>
      </p:pic>
      <p:pic>
        <p:nvPicPr>
          <p:cNvPr id="4" name="Picture 4" descr="sheep1920CD"/>
          <p:cNvPicPr>
            <a:picLocks noChangeAspect="1" noChangeArrowheads="1"/>
          </p:cNvPicPr>
          <p:nvPr/>
        </p:nvPicPr>
        <p:blipFill>
          <a:blip r:embed="rId5" cstate="email">
            <a:lum bright="-6000"/>
          </a:blip>
          <a:srcRect t="7895"/>
          <a:stretch>
            <a:fillRect/>
          </a:stretch>
        </p:blipFill>
        <p:spPr bwMode="auto">
          <a:xfrm>
            <a:off x="4693920" y="3407229"/>
            <a:ext cx="3764280" cy="2688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2/11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2971800" y="2286000"/>
            <a:ext cx="3048000" cy="3048000"/>
          </a:xfrm>
          <a:custGeom>
            <a:avLst/>
            <a:gdLst>
              <a:gd name="G0" fmla="+- 47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8268" y="17936"/>
                </a:moveTo>
                <a:cubicBezTo>
                  <a:pt x="20105" y="16014"/>
                  <a:pt x="21130" y="13458"/>
                  <a:pt x="21130" y="10800"/>
                </a:cubicBezTo>
                <a:cubicBezTo>
                  <a:pt x="21130" y="5094"/>
                  <a:pt x="16505" y="470"/>
                  <a:pt x="10800" y="470"/>
                </a:cubicBezTo>
                <a:cubicBezTo>
                  <a:pt x="8141" y="469"/>
                  <a:pt x="5585" y="1494"/>
                  <a:pt x="3663" y="3331"/>
                </a:cubicBezTo>
                <a:close/>
                <a:moveTo>
                  <a:pt x="3331" y="3663"/>
                </a:moveTo>
                <a:cubicBezTo>
                  <a:pt x="1494" y="5585"/>
                  <a:pt x="470" y="8141"/>
                  <a:pt x="470" y="10799"/>
                </a:cubicBezTo>
                <a:cubicBezTo>
                  <a:pt x="470" y="16505"/>
                  <a:pt x="5094" y="21130"/>
                  <a:pt x="10800" y="21130"/>
                </a:cubicBezTo>
                <a:cubicBezTo>
                  <a:pt x="13458" y="21130"/>
                  <a:pt x="16014" y="20105"/>
                  <a:pt x="17936" y="18268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2471" name="Picture 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58462" y="1327904"/>
            <a:ext cx="6010645" cy="4724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1219200"/>
            <a:ext cx="251459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Cows grazing in unmanaged woodlots is not considered silvopasture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3/11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A Snapshot of </a:t>
            </a:r>
            <a:r>
              <a:rPr lang="en-US" sz="3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Silvopasture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A Snapshot of </a:t>
            </a:r>
            <a:r>
              <a:rPr lang="en-US" sz="3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Silvopasture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33400" y="1110496"/>
            <a:ext cx="7924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The three major components managed in a silvopasture system are: </a:t>
            </a:r>
          </a:p>
          <a:p>
            <a:endParaRPr lang="en-US" sz="2200" dirty="0" smtClean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</a:rPr>
              <a:t>Trees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</a:rPr>
              <a:t>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</a:rPr>
              <a:t>Forage</a:t>
            </a:r>
            <a:endParaRPr lang="en-US" sz="2200" dirty="0">
              <a:latin typeface="Calibri" pitchFamily="34" charset="0"/>
            </a:endParaRPr>
          </a:p>
        </p:txBody>
      </p:sp>
      <p:pic>
        <p:nvPicPr>
          <p:cNvPr id="1028" name="Picture 4" descr="C:\Documents and Settings\jhamilton\Desktop\Silvopasture_Pics\IMG_0672.jpg"/>
          <p:cNvPicPr>
            <a:picLocks noChangeAspect="1" noChangeArrowheads="1"/>
          </p:cNvPicPr>
          <p:nvPr/>
        </p:nvPicPr>
        <p:blipFill>
          <a:blip r:embed="rId4" cstate="email"/>
          <a:srcRect r="7209"/>
          <a:stretch>
            <a:fillRect/>
          </a:stretch>
        </p:blipFill>
        <p:spPr bwMode="auto">
          <a:xfrm>
            <a:off x="421640" y="3429000"/>
            <a:ext cx="2702560" cy="2438400"/>
          </a:xfrm>
          <a:prstGeom prst="rect">
            <a:avLst/>
          </a:prstGeom>
          <a:noFill/>
        </p:spPr>
      </p:pic>
      <p:pic>
        <p:nvPicPr>
          <p:cNvPr id="1026" name="Picture 2" descr="C:\Documents and Settings\jhamilton\Desktop\Silvopasture_Pics\IMG_0660.jpg"/>
          <p:cNvPicPr>
            <a:picLocks noChangeAspect="1" noChangeArrowheads="1"/>
          </p:cNvPicPr>
          <p:nvPr/>
        </p:nvPicPr>
        <p:blipFill>
          <a:blip r:embed="rId5" cstate="email"/>
          <a:srcRect l="21094"/>
          <a:stretch>
            <a:fillRect/>
          </a:stretch>
        </p:blipFill>
        <p:spPr bwMode="auto">
          <a:xfrm>
            <a:off x="6096000" y="3429000"/>
            <a:ext cx="2565400" cy="2438400"/>
          </a:xfrm>
          <a:prstGeom prst="rect">
            <a:avLst/>
          </a:prstGeom>
          <a:noFill/>
        </p:spPr>
      </p:pic>
      <p:pic>
        <p:nvPicPr>
          <p:cNvPr id="10242" name="Picture 2" descr="C:\Documents and Settings\jhamilton\Desktop\Silvopasture_Pics\IMG_0702.jpg"/>
          <p:cNvPicPr>
            <a:picLocks noChangeAspect="1" noChangeArrowheads="1"/>
          </p:cNvPicPr>
          <p:nvPr/>
        </p:nvPicPr>
        <p:blipFill>
          <a:blip r:embed="rId6" cstate="email"/>
          <a:srcRect l="2534" r="3716"/>
          <a:stretch>
            <a:fillRect/>
          </a:stretch>
        </p:blipFill>
        <p:spPr bwMode="auto">
          <a:xfrm>
            <a:off x="3200400" y="3429000"/>
            <a:ext cx="2819400" cy="2438400"/>
          </a:xfrm>
          <a:prstGeom prst="rect">
            <a:avLst/>
          </a:prstGeom>
          <a:noFill/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4/11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The Tree Component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5/11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2" name="Picture 2" descr="hqlob1yr1002"/>
          <p:cNvPicPr>
            <a:picLocks noChangeAspect="1" noChangeArrowheads="1"/>
          </p:cNvPicPr>
          <p:nvPr/>
        </p:nvPicPr>
        <p:blipFill>
          <a:blip r:embed="rId4" cstate="email"/>
          <a:srcRect b="4516"/>
          <a:stretch>
            <a:fillRect/>
          </a:stretch>
        </p:blipFill>
        <p:spPr bwMode="auto">
          <a:xfrm>
            <a:off x="533400" y="3429000"/>
            <a:ext cx="3937000" cy="2819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57200" y="1261408"/>
            <a:ext cx="82296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A silvopasture can be initiated by planting trees into an open pasture…</a:t>
            </a:r>
          </a:p>
          <a:p>
            <a:r>
              <a:rPr lang="en-US" sz="2200" dirty="0" smtClean="0">
                <a:latin typeface="Calibri" pitchFamily="34" charset="0"/>
              </a:rPr>
              <a:t>Or by thinning an existing pine plantation to: </a:t>
            </a:r>
          </a:p>
          <a:p>
            <a:endParaRPr lang="en-US" sz="1600" dirty="0" smtClean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</a:rPr>
              <a:t>create alleyways for forage production or,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</a:rPr>
              <a:t>create sufficient canopy gaps to initiate quality forage growth</a:t>
            </a:r>
            <a:endParaRPr lang="en-US" sz="2200" dirty="0">
              <a:latin typeface="Calibri" pitchFamily="34" charset="0"/>
            </a:endParaRPr>
          </a:p>
        </p:txBody>
      </p:sp>
      <p:pic>
        <p:nvPicPr>
          <p:cNvPr id="6" name="Picture 2" descr="crossrows"/>
          <p:cNvPicPr>
            <a:picLocks noChangeAspect="1" noChangeArrowheads="1"/>
          </p:cNvPicPr>
          <p:nvPr/>
        </p:nvPicPr>
        <p:blipFill>
          <a:blip r:embed="rId5" cstate="email"/>
          <a:srcRect b="4575"/>
          <a:stretch>
            <a:fillRect/>
          </a:stretch>
        </p:blipFill>
        <p:spPr bwMode="auto">
          <a:xfrm>
            <a:off x="4724400" y="3467100"/>
            <a:ext cx="3886200" cy="27813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The Tree Component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6/11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153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200" dirty="0" smtClean="0">
                <a:latin typeface="Calibri" pitchFamily="34" charset="0"/>
              </a:rPr>
              <a:t>Trees in a pine silvopasture system are grown in much lower densities than traditional forestry plantations--starting with around 300-400 trees per acre and periodically thinned to around 50-150 trees for final harvest. </a:t>
            </a:r>
          </a:p>
          <a:p>
            <a:pPr eaLnBrk="0" hangingPunct="0"/>
            <a:endParaRPr lang="en-US" sz="2400" dirty="0"/>
          </a:p>
        </p:txBody>
      </p:sp>
      <p:pic>
        <p:nvPicPr>
          <p:cNvPr id="4" name="Picture 2" descr="alley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5915" y="3048000"/>
            <a:ext cx="4155832" cy="2843464"/>
          </a:xfrm>
          <a:prstGeom prst="rect">
            <a:avLst/>
          </a:prstGeom>
          <a:noFill/>
        </p:spPr>
      </p:pic>
      <p:pic>
        <p:nvPicPr>
          <p:cNvPr id="7170" name="Picture 2" descr="C:\Documents and Settings\jhamilton\Desktop\Silvopasture_Pics\IMG_065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819315" y="3048000"/>
            <a:ext cx="3791285" cy="2843464"/>
          </a:xfrm>
          <a:prstGeom prst="rect">
            <a:avLst/>
          </a:prstGeom>
          <a:noFill/>
        </p:spPr>
      </p:pic>
    </p:spTree>
  </p:cSld>
  <p:clrMapOvr>
    <a:masterClrMapping/>
  </p:clrMapOvr>
  <p:transition advTm="763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The Tree Component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7/11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609600" y="990600"/>
            <a:ext cx="7772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200" dirty="0" smtClean="0">
                <a:latin typeface="Calibri" pitchFamily="34" charset="0"/>
              </a:rPr>
              <a:t>Trees must be pruned periodically to remove lateral branches that can affect eventual wood quality.  Pruning also increases available light for forage production. </a:t>
            </a:r>
            <a:endParaRPr lang="en-US" sz="2200" b="1" dirty="0">
              <a:latin typeface="Calibri" pitchFamily="34" charset="0"/>
            </a:endParaRPr>
          </a:p>
        </p:txBody>
      </p:sp>
      <p:pic>
        <p:nvPicPr>
          <p:cNvPr id="3" name="Picture 2" descr="loblolly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057400" y="2362200"/>
            <a:ext cx="5029200" cy="37719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The Forage Component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09600" y="1219200"/>
            <a:ext cx="845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Proper forage management is essential. Producers must manage appropriate cool and warm season grasses to ensure that livestock receive proper nutrition for year-round grazing. </a:t>
            </a:r>
            <a:endParaRPr lang="en-US" sz="2200" dirty="0">
              <a:latin typeface="Calibri" pitchFamily="34" charset="0"/>
            </a:endParaRPr>
          </a:p>
        </p:txBody>
      </p:sp>
      <p:pic>
        <p:nvPicPr>
          <p:cNvPr id="34818" name="Picture 2" descr="C:\Documents and Settings\jhamilton\Desktop\Silvopasture_Pics\IMG_066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5780" y="3065318"/>
            <a:ext cx="3665220" cy="2819400"/>
          </a:xfrm>
          <a:prstGeom prst="rect">
            <a:avLst/>
          </a:prstGeom>
          <a:noFill/>
        </p:spPr>
      </p:pic>
      <p:pic>
        <p:nvPicPr>
          <p:cNvPr id="34820" name="Picture 4" descr="C:\Documents and Settings\jhamilton\Desktop\Silvopasture_Pics\IMG_066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43400" y="3048000"/>
            <a:ext cx="4267200" cy="2836718"/>
          </a:xfrm>
          <a:prstGeom prst="rect">
            <a:avLst/>
          </a:prstGeom>
          <a:noFill/>
        </p:spPr>
      </p:pic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8/11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The Livestock Component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1a}      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Slide: 9/11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2" name="Picture 2" descr="C:\Documents and Settings\jhamilton\Desktop\Silvopasture_Pics\IMG_068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41528" y="1524000"/>
            <a:ext cx="4292872" cy="385945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1371600"/>
            <a:ext cx="3581400" cy="2819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In a silvopasture system, livestock are managed for annual or short-term income. Shade from managed trees and good forage management make for healthier livestock.</a:t>
            </a:r>
          </a:p>
          <a:p>
            <a:endParaRPr lang="en-US" sz="24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10599</TotalTime>
  <Words>409</Words>
  <Application>Microsoft PowerPoint</Application>
  <PresentationFormat>On-screen Show (4:3)</PresentationFormat>
  <Paragraphs>58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Hispanic Labor in North Carolina’s Forest Industry: A Proposed Study of Employer and Laborer Perspectives</dc:title>
  <dc:creator>James Victor Hamilton, Jr.</dc:creator>
  <cp:lastModifiedBy>Jim</cp:lastModifiedBy>
  <cp:revision>491</cp:revision>
  <dcterms:created xsi:type="dcterms:W3CDTF">2000-11-29T03:59:23Z</dcterms:created>
  <dcterms:modified xsi:type="dcterms:W3CDTF">2009-02-06T14:46:34Z</dcterms:modified>
</cp:coreProperties>
</file>