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5" r:id="rId3"/>
    <p:sldId id="288" r:id="rId4"/>
    <p:sldId id="259" r:id="rId5"/>
    <p:sldId id="278" r:id="rId6"/>
    <p:sldId id="280" r:id="rId7"/>
    <p:sldId id="289" r:id="rId8"/>
    <p:sldId id="290" r:id="rId9"/>
    <p:sldId id="286" r:id="rId10"/>
    <p:sldId id="287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 Frey" initials="GE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50E"/>
    <a:srgbClr val="F0D00E"/>
    <a:srgbClr val="0C5039"/>
    <a:srgbClr val="0E6246"/>
    <a:srgbClr val="1E644D"/>
    <a:srgbClr val="FF66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3605" autoAdjust="0"/>
  </p:normalViewPr>
  <p:slideViewPr>
    <p:cSldViewPr>
      <p:cViewPr varScale="1">
        <p:scale>
          <a:sx n="120" d="100"/>
          <a:sy n="120" d="100"/>
        </p:scale>
        <p:origin x="22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40E6904-1727-45E0-B4F2-E72CA71F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654F37C-2D87-4556-9E9F-23672AB9C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6B2A2-7892-4EC1-82D7-358CF40FAF30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68F1-E89A-4055-B7B2-9E5843F2C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C8823-3A74-4CF9-8754-166FF5B0C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8465-6F29-414B-9C22-FE8B8E20B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E5A3-0714-4A5A-A546-F7ED3A813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9620-E2D5-4BE8-BDE1-6D1D200B8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CBBE-6857-46DB-B8A0-41FEC1A0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870C-441C-4B21-BB92-E4898D264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B4FD-F272-45F0-B0B7-A4645D2CD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8D1C-A931-4CC9-9DF1-6DF40458A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DD87-FCCC-479D-B4EB-78CE490E0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E42A-CAE7-4E84-87CC-95310F64F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57569F-7C34-429D-960B-C8156F99B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Estrangelo Edessa" pitchFamily="66"/>
                <a:cs typeface="Times New Roman" pitchFamily="18" charset="0"/>
              </a:rPr>
              <a:t>module #1</a:t>
            </a:r>
          </a:p>
          <a:p>
            <a:pPr algn="ctr" eaLnBrk="0" hangingPunct="0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Economic Considerations</a:t>
            </a: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Pine Silvopasture in the Southeast 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Tax Considerations</a:t>
            </a:r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Calibri" pitchFamily="34" charset="0"/>
              </a:rPr>
              <a:t>It is important to research your state or county’s land-use taxation policies. Silvopasture may qualify as an agriculture practice or forestry depending on interpretation. </a:t>
            </a:r>
          </a:p>
          <a:p>
            <a:pPr eaLnBrk="0" hangingPunct="0"/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10/11</a:t>
            </a:r>
          </a:p>
        </p:txBody>
      </p:sp>
      <p:sp>
        <p:nvSpPr>
          <p:cNvPr id="28679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1508" name="Picture 4" descr="C:\Documents and Settings\jhamilton\My Documents\JimHamilton\SilvopastureHandbook\HandbookImages\page1figure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24000" y="2438400"/>
            <a:ext cx="5867400" cy="3505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Summary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1b}       Slide: 11/11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49303" y="1066800"/>
            <a:ext cx="828989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A well-managed silvopasture can yield short and long-term economic benefits. However, it is important to plan ahead and understand the up-front and periodic costs that proper management of a silvopasture will include. </a:t>
            </a:r>
          </a:p>
          <a:p>
            <a:endParaRPr lang="en-US" dirty="0"/>
          </a:p>
        </p:txBody>
      </p:sp>
      <p:pic>
        <p:nvPicPr>
          <p:cNvPr id="21506" name="Picture 2" descr="http://www.al.nrcs.usda.gov/technical/photo/for/mngt/silvo-cow-hay.jpg"/>
          <p:cNvPicPr>
            <a:picLocks noChangeAspect="1" noChangeArrowheads="1"/>
          </p:cNvPicPr>
          <p:nvPr/>
        </p:nvPicPr>
        <p:blipFill>
          <a:blip r:embed="rId4"/>
          <a:srcRect t="11546" b="12577"/>
          <a:stretch>
            <a:fillRect/>
          </a:stretch>
        </p:blipFill>
        <p:spPr bwMode="auto">
          <a:xfrm>
            <a:off x="1295400" y="2667000"/>
            <a:ext cx="6532494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Why silvopasture?</a:t>
            </a:r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Calibri" pitchFamily="34" charset="0"/>
              </a:rPr>
              <a:t>Economic analyses have shown that intensively managed silvopasture systems can be more profitable than traditional plantation forestry and grazing systems. 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/>
            <a:r>
              <a:rPr lang="en-US" sz="2200" dirty="0">
                <a:latin typeface="Calibri" pitchFamily="34" charset="0"/>
              </a:rPr>
              <a:t>Livestock production, which benefits from shade-grazing and managed forage, serves as an annual income source while timber is produced and managed for a high quality product for long term income.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/>
            <a:r>
              <a:rPr lang="en-US" sz="2200" dirty="0">
                <a:latin typeface="Calibri" pitchFamily="34" charset="0"/>
              </a:rPr>
              <a:t>Grazing may also be a way to reduce fuel loads, keeping fire risk low, and eliminate the need for chemical or mechanical competition control</a:t>
            </a:r>
          </a:p>
          <a:p>
            <a:pPr eaLnBrk="0" hangingPunct="0"/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 eaLnBrk="0" hangingPunct="0"/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 eaLnBrk="0" hangingPunct="0"/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{Lecture 1b}       Slide: 2/11</a:t>
            </a:r>
          </a:p>
        </p:txBody>
      </p:sp>
      <p:sp>
        <p:nvSpPr>
          <p:cNvPr id="17415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0" name="TextBox 9"/>
          <p:cNvSpPr txBox="1"/>
          <p:nvPr/>
        </p:nvSpPr>
        <p:spPr>
          <a:xfrm>
            <a:off x="533400" y="238780"/>
            <a:ext cx="8077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Internal Rate of Return of Silvopasture Comparison</a:t>
            </a:r>
          </a:p>
        </p:txBody>
      </p:sp>
      <p:grpSp>
        <p:nvGrpSpPr>
          <p:cNvPr id="1029" name="Group 14"/>
          <p:cNvGrpSpPr>
            <a:grpSpLocks/>
          </p:cNvGrpSpPr>
          <p:nvPr/>
        </p:nvGrpSpPr>
        <p:grpSpPr bwMode="auto">
          <a:xfrm>
            <a:off x="300989" y="609600"/>
            <a:ext cx="8462011" cy="5736957"/>
            <a:chOff x="74942" y="533400"/>
            <a:chExt cx="8915365" cy="6096000"/>
          </a:xfrm>
        </p:grpSpPr>
        <p:sp>
          <p:nvSpPr>
            <p:cNvPr id="1032" name="Rectangle 10"/>
            <p:cNvSpPr>
              <a:spLocks noChangeArrowheads="1"/>
            </p:cNvSpPr>
            <p:nvPr/>
          </p:nvSpPr>
          <p:spPr bwMode="auto">
            <a:xfrm>
              <a:off x="226050" y="990600"/>
              <a:ext cx="8764257" cy="54102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600"/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74942" y="533400"/>
            <a:ext cx="8611858" cy="609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Worksheet" r:id="rId4" imgW="9477451" imgH="6715049" progId="Excel.Sheet.8">
                    <p:embed/>
                  </p:oleObj>
                </mc:Choice>
                <mc:Fallback>
                  <p:oleObj name="Worksheet" r:id="rId4" imgW="9477451" imgH="6715049" progId="Excel.Shee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42" y="533400"/>
                          <a:ext cx="8611858" cy="6096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Box 3"/>
            <p:cNvSpPr txBox="1">
              <a:spLocks noChangeArrowheads="1"/>
            </p:cNvSpPr>
            <p:nvPr/>
          </p:nvSpPr>
          <p:spPr bwMode="auto">
            <a:xfrm>
              <a:off x="2482332" y="4321314"/>
              <a:ext cx="1219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Calibri" pitchFamily="34" charset="0"/>
                </a:rPr>
                <a:t>Coastal Pasture</a:t>
              </a:r>
            </a:p>
          </p:txBody>
        </p:sp>
        <p:sp>
          <p:nvSpPr>
            <p:cNvPr id="1034" name="TextBox 7"/>
            <p:cNvSpPr txBox="1">
              <a:spLocks noChangeArrowheads="1"/>
            </p:cNvSpPr>
            <p:nvPr/>
          </p:nvSpPr>
          <p:spPr bwMode="auto">
            <a:xfrm>
              <a:off x="4079301" y="3787914"/>
              <a:ext cx="137159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Calibri" pitchFamily="34" charset="0"/>
                </a:rPr>
                <a:t>Plantation Forestry</a:t>
              </a:r>
            </a:p>
          </p:txBody>
        </p:sp>
        <p:sp>
          <p:nvSpPr>
            <p:cNvPr id="1035" name="TextBox 8"/>
            <p:cNvSpPr txBox="1">
              <a:spLocks noChangeArrowheads="1"/>
            </p:cNvSpPr>
            <p:nvPr/>
          </p:nvSpPr>
          <p:spPr bwMode="auto">
            <a:xfrm>
              <a:off x="5665934" y="3028890"/>
              <a:ext cx="146161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Calibri" pitchFamily="34" charset="0"/>
                </a:rPr>
                <a:t>Silvopasture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3/11</a:t>
            </a: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Economic Considerations</a:t>
            </a:r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Calibri" pitchFamily="34" charset="0"/>
              </a:rPr>
              <a:t>Proper Silvopasture establishment requires several initial and long-term cost considerations. 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/>
            <a:r>
              <a:rPr lang="en-US" sz="2200" dirty="0">
                <a:latin typeface="Calibri" pitchFamily="34" charset="0"/>
              </a:rPr>
              <a:t>Site preparation prior to planting tree seedlings as well as annual management costs are required for a successful silvopasture system.  Each component of silvopasture (trees, forage, and livestock) has its own associated  costs and benefits.</a:t>
            </a:r>
          </a:p>
          <a:p>
            <a:pPr eaLnBrk="0" hangingPunct="0"/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4/11</a:t>
            </a:r>
          </a:p>
        </p:txBody>
      </p:sp>
      <p:sp>
        <p:nvSpPr>
          <p:cNvPr id="21511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8674" name="Picture 2" descr="http://www.savannahglobal.com/images/articles/450-LI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733800"/>
            <a:ext cx="3333750" cy="2419351"/>
          </a:xfrm>
          <a:prstGeom prst="rect">
            <a:avLst/>
          </a:prstGeom>
          <a:noFill/>
        </p:spPr>
      </p:pic>
      <p:pic>
        <p:nvPicPr>
          <p:cNvPr id="28676" name="Picture 4" descr="http://www.tarleton.edu/~range/Woodlands%20and%20Forest/%20Longleaf%20Pine/Photo%20Slides/02101%20site%20preparation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19600" y="3733800"/>
            <a:ext cx="3733800" cy="247389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3554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3555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35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5/11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Establishment Costs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57200" y="1284506"/>
            <a:ext cx="8382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i="1" dirty="0">
                <a:solidFill>
                  <a:srgbClr val="EB641B"/>
                </a:solidFill>
                <a:latin typeface="Calibri" pitchFamily="34" charset="0"/>
              </a:rPr>
              <a:t>Initial establishment costs may include:</a:t>
            </a:r>
          </a:p>
          <a:p>
            <a:pPr eaLnBrk="0" hangingPunct="0"/>
            <a:r>
              <a:rPr lang="en-US" sz="1200" dirty="0">
                <a:latin typeface="Calibri" pitchFamily="34" charset="0"/>
              </a:rPr>
              <a:t> </a:t>
            </a: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Herbicides and/or Labor for removal of competition and weed management = $50 to $250 per acre depending on mechanical or chemical application used and condition of site</a:t>
            </a:r>
            <a:br>
              <a:rPr lang="en-US" sz="2200" dirty="0">
                <a:latin typeface="Calibri" pitchFamily="34" charset="0"/>
              </a:rPr>
            </a:br>
            <a:endParaRPr lang="en-US" sz="10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Prescribed burning</a:t>
            </a:r>
            <a:r>
              <a:rPr lang="en-US" sz="2200" dirty="0">
                <a:solidFill>
                  <a:srgbClr val="00FF00"/>
                </a:solidFill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= $20-25 per acre</a:t>
            </a:r>
            <a:br>
              <a:rPr lang="en-US" sz="2200" dirty="0">
                <a:latin typeface="Calibri" pitchFamily="34" charset="0"/>
              </a:rPr>
            </a:br>
            <a:endParaRPr lang="en-US" sz="10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Tractor/equipment work for site preparation. On old agricultural fields disking/</a:t>
            </a:r>
            <a:r>
              <a:rPr lang="en-US" sz="2200" dirty="0" err="1">
                <a:latin typeface="Calibri" pitchFamily="34" charset="0"/>
              </a:rPr>
              <a:t>subsoiling</a:t>
            </a:r>
            <a:r>
              <a:rPr lang="en-US" sz="2200" dirty="0">
                <a:latin typeface="Calibri" pitchFamily="34" charset="0"/>
              </a:rPr>
              <a:t> = $25-50 per acre. On cutover forestland = $100-150</a:t>
            </a: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endParaRPr lang="en-US" sz="10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Costs of seedlings: $40-75 per thousand bare-root; $100-125 per thousand containerized</a:t>
            </a:r>
            <a:br>
              <a:rPr lang="en-US" sz="2200" dirty="0">
                <a:latin typeface="Calibri" pitchFamily="34" charset="0"/>
              </a:rPr>
            </a:br>
            <a:endParaRPr lang="en-US" sz="1000" dirty="0">
              <a:latin typeface="Calibri" pitchFamily="34" charset="0"/>
            </a:endParaRP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Labor for planting - $35-45 per acre for southern pines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4578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4579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Annual Costs and Management </a:t>
            </a:r>
          </a:p>
        </p:txBody>
      </p:sp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6/11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848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i="1" dirty="0">
                <a:solidFill>
                  <a:srgbClr val="EB641B"/>
                </a:solidFill>
                <a:latin typeface="Calibri" pitchFamily="34" charset="0"/>
              </a:rPr>
              <a:t>Annual costs may include:</a:t>
            </a:r>
            <a:r>
              <a:rPr lang="en-US" sz="2200" dirty="0">
                <a:latin typeface="Calibri" pitchFamily="34" charset="0"/>
              </a:rPr>
              <a:t> 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Herbicides for continued management of competition</a:t>
            </a:r>
            <a:br>
              <a:rPr lang="en-US" sz="2200" dirty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Tree pruning (beginning around year 5 after establishment)</a:t>
            </a:r>
            <a:br>
              <a:rPr lang="en-US" sz="2200" dirty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Fencing and maintenance</a:t>
            </a:r>
            <a:br>
              <a:rPr lang="en-US" sz="2200" dirty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Fertilizer applications </a:t>
            </a:r>
            <a:br>
              <a:rPr lang="en-US" sz="2200" dirty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Watering facilities for cattle</a:t>
            </a:r>
            <a:br>
              <a:rPr lang="en-US" sz="2200" dirty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Forage or other annual crop seed</a:t>
            </a: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Pre-commercial thinning</a:t>
            </a:r>
          </a:p>
        </p:txBody>
      </p:sp>
      <p:pic>
        <p:nvPicPr>
          <p:cNvPr id="25604" name="Picture 4" descr="C:\Documents and Settings\jhamilton\My Documents\Silvopasture Course\Silvopasture_Pics\IMG_062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24400" y="304800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5602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5603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Forage Costs</a:t>
            </a:r>
          </a:p>
        </p:txBody>
      </p:sp>
      <p:pic>
        <p:nvPicPr>
          <p:cNvPr id="2560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7/11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i="1" dirty="0">
                <a:solidFill>
                  <a:schemeClr val="accent3"/>
                </a:solidFill>
                <a:latin typeface="Calibri" pitchFamily="34" charset="0"/>
                <a:cs typeface="+mn-cs"/>
              </a:rPr>
              <a:t>Cost estimates for forage management may include approximately: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endParaRPr lang="en-US" sz="1200" kern="0" dirty="0">
              <a:latin typeface="Calibri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Establishment (seed+ planting costs + labor and equipment) = $275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Annual nutrient costs - $85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Annual Hay Harvesting Costs $20/ton = $60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Periodic lime cost every 5 years = $24</a:t>
            </a:r>
          </a:p>
          <a:p>
            <a:pPr eaLnBrk="0" hangingPunct="0"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24582" name="Picture 6" descr="C:\Documents and Settings\jhamilton\My Documents\Silvopasture Course\Silvopasture_Pics\IMG_066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6000" y="35052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6626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6627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Forage Management Economic Savings</a:t>
            </a:r>
          </a:p>
        </p:txBody>
      </p: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8/11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i="1" dirty="0">
                <a:solidFill>
                  <a:srgbClr val="EB641B"/>
                </a:solidFill>
                <a:latin typeface="Calibri" pitchFamily="34" charset="0"/>
              </a:rPr>
              <a:t>Important points to consider:</a:t>
            </a:r>
          </a:p>
          <a:p>
            <a:pPr eaLnBrk="0" hangingPunct="0"/>
            <a:r>
              <a:rPr lang="en-US" sz="1200" dirty="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Stress on cattle can decrease feed efficiency by as much as 20%. Therefore, if the average feed bill on open pasture is $150 per animal unit, a silvopasture system can save the farmer about $30 per animal unit annually due to reduced stress </a:t>
            </a:r>
          </a:p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The increased grazing period resulting from a well-managed forage rotation less affected by early fall/late spring frosts can reduce feed costs by as much as $25 per animal unit per year</a:t>
            </a:r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Reduction in fertilizer and herbicides can save as much as $15 per acre</a:t>
            </a:r>
          </a:p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Nutrient cycling can save up to $5 per acre</a:t>
            </a:r>
          </a:p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Grazing can eliminate the cost of mechanical or chemical competition control in mid-rotation pine plantations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7650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7651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Cost-Share Opportunities</a:t>
            </a:r>
          </a:p>
        </p:txBody>
      </p:sp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Slide: 9/11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5943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i="1" dirty="0">
                <a:solidFill>
                  <a:schemeClr val="accent3"/>
                </a:solidFill>
                <a:latin typeface="Calibri" pitchFamily="34" charset="0"/>
                <a:cs typeface="+mn-cs"/>
              </a:rPr>
              <a:t>Certain establishment and management expenses may be cost-shared:</a:t>
            </a:r>
            <a:r>
              <a:rPr lang="en-US" sz="2200" dirty="0">
                <a:latin typeface="Calibri" pitchFamily="34" charset="0"/>
                <a:cs typeface="+mn-cs"/>
              </a:rPr>
              <a:t> </a:t>
            </a:r>
          </a:p>
          <a:p>
            <a:pPr eaLnBrk="0" hangingPunct="0">
              <a:defRPr/>
            </a:pPr>
            <a:endParaRPr lang="en-US" sz="16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r>
              <a:rPr lang="en-US" sz="2200" dirty="0">
                <a:latin typeface="Calibri" pitchFamily="34" charset="0"/>
                <a:cs typeface="+mn-cs"/>
              </a:rPr>
              <a:t>USDA’s Forest Land Enhancement Program (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) provides cost sharing (reimbursement) opportunities for silvopasture “implementation, establishment, maintenance and renovation.” 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>
              <a:defRPr/>
            </a:pPr>
            <a:r>
              <a:rPr lang="en-US" sz="2200" dirty="0">
                <a:latin typeface="Calibri" pitchFamily="34" charset="0"/>
                <a:cs typeface="+mn-cs"/>
              </a:rPr>
              <a:t>As of 2007,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 allows treatment of up to 1,000 acres per year and the maximum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 cost-share payment for any practice may be up to 75 percent.</a:t>
            </a:r>
          </a:p>
          <a:p>
            <a:pPr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>
              <a:defRPr/>
            </a:pPr>
            <a:r>
              <a:rPr lang="en-US" sz="2200" dirty="0">
                <a:latin typeface="Calibri" pitchFamily="34" charset="0"/>
                <a:cs typeface="+mn-cs"/>
              </a:rPr>
              <a:t>For information about how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 will operate in your state, please contact your State Forestry agency.</a:t>
            </a:r>
          </a:p>
          <a:p>
            <a:pPr eaLnBrk="0" hangingPunct="0"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22530" name="Picture 2" descr="http://www.fs.fed.us/spf/coop/images/flep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981200"/>
            <a:ext cx="1995834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</TotalTime>
  <Words>625</Words>
  <Application>Microsoft Macintosh PowerPoint</Application>
  <PresentationFormat>On-screen Show (4:3)</PresentationFormat>
  <Paragraphs>87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Blank Presentation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 Labor in North Carolina’s Forest Industry: A Proposed Study of Employer and Laborer Perspectives</dc:title>
  <dc:creator>James Victor Hamilton, Jr.</dc:creator>
  <cp:lastModifiedBy>Chuck Bargeron</cp:lastModifiedBy>
  <cp:revision>532</cp:revision>
  <dcterms:created xsi:type="dcterms:W3CDTF">2000-11-29T03:59:23Z</dcterms:created>
  <dcterms:modified xsi:type="dcterms:W3CDTF">2019-05-01T12:29:00Z</dcterms:modified>
</cp:coreProperties>
</file>