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emf" ContentType="image/x-emf"/>
  <Default Extension="xls" ContentType="application/vnd.ms-exce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Default Extension="gif" ContentType="image/gif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3"/>
  </p:notesMasterIdLst>
  <p:handoutMasterIdLst>
    <p:handoutMasterId r:id="rId14"/>
  </p:handoutMasterIdLst>
  <p:sldIdLst>
    <p:sldId id="257" r:id="rId2"/>
    <p:sldId id="285" r:id="rId3"/>
    <p:sldId id="288" r:id="rId4"/>
    <p:sldId id="259" r:id="rId5"/>
    <p:sldId id="278" r:id="rId6"/>
    <p:sldId id="280" r:id="rId7"/>
    <p:sldId id="289" r:id="rId8"/>
    <p:sldId id="290" r:id="rId9"/>
    <p:sldId id="286" r:id="rId10"/>
    <p:sldId id="287" r:id="rId11"/>
    <p:sldId id="291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Greg Frey" initials="GEF" lastIdx="4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2550E"/>
    <a:srgbClr val="F0D00E"/>
    <a:srgbClr val="0C5039"/>
    <a:srgbClr val="0E6246"/>
    <a:srgbClr val="1E644D"/>
    <a:srgbClr val="FF6600"/>
    <a:srgbClr val="00FF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1251" autoAdjust="0"/>
    <p:restoredTop sz="93651" autoAdjust="0"/>
  </p:normalViewPr>
  <p:slideViewPr>
    <p:cSldViewPr>
      <p:cViewPr>
        <p:scale>
          <a:sx n="70" d="100"/>
          <a:sy n="70" d="100"/>
        </p:scale>
        <p:origin x="-648" y="-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notesViewPr>
    <p:cSldViewPr>
      <p:cViewPr varScale="1">
        <p:scale>
          <a:sx n="57" d="100"/>
          <a:sy n="57" d="100"/>
        </p:scale>
        <p:origin x="-1836" y="-7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48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440E6904-1727-45E0-B4F2-E72CA71F500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4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9654F37C-2D87-4556-9E9F-23672AB9C5F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Slide Image Placeholder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16386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  <p:sp>
        <p:nvSpPr>
          <p:cNvPr id="16387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BA6B2A2-7892-4EC1-82D7-358CF40FAF30}" type="slidenum">
              <a:rPr lang="en-US" smtClean="0">
                <a:latin typeface="Arial" charset="0"/>
                <a:cs typeface="Arial" charset="0"/>
              </a:rPr>
              <a:pPr/>
              <a:t>1</a:t>
            </a:fld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69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587E857-165C-43D9-B96A-D5DA85C6B586}" type="slidenum">
              <a:rPr lang="en-US" smtClean="0"/>
              <a:pPr>
                <a:defRPr/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4F37C-2D87-4556-9E9F-23672AB9C5F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2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253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>
              <a:latin typeface="Arial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4F37C-2D87-4556-9E9F-23672AB9C5F0}" type="slidenum">
              <a:rPr lang="en-US" smtClean="0"/>
              <a:pPr>
                <a:defRPr/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4F37C-2D87-4556-9E9F-23672AB9C5F0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4F37C-2D87-4556-9E9F-23672AB9C5F0}" type="slidenum">
              <a:rPr lang="en-US" smtClean="0"/>
              <a:pPr>
                <a:defRPr/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4F37C-2D87-4556-9E9F-23672AB9C5F0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654F37C-2D87-4556-9E9F-23672AB9C5F0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E768F1-E89A-4055-B7B2-9E5843F2CC9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C8823-3A74-4CF9-8754-166FF5B0C0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676900" cy="5486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E38465-6F29-414B-9C22-FE8B8E20BD2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27FE5A3-0714-4A5A-A546-F7ED3A81353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2BE9620-E2D5-4BE8-BDE1-6D1D200B87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87CBBE-6857-46DB-B8A0-41FEC1A09EF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63870C-441C-4B21-BB92-E4898D2640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EFB4FD-F272-45F0-B0B7-A4645D2CD6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FE8D1C-A931-4CC9-9DF1-6DF40458A5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DEEDD87-FCCC-479D-B4EB-78CE490E0F6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BCBE42A-CAE7-4E84-87CC-95310F64F6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168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0" hangingPunct="0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0" hangingPunct="0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defRPr sz="1400">
                <a:latin typeface="Arial" pitchFamily="34" charset="0"/>
                <a:cs typeface="+mn-cs"/>
              </a:defRPr>
            </a:lvl1pPr>
          </a:lstStyle>
          <a:p>
            <a:pPr>
              <a:defRPr/>
            </a:pPr>
            <a:fld id="{0E57569F-7C34-429D-960B-C8156F99BF3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ransition/>
  <p:timing>
    <p:tnLst>
      <p:par>
        <p:cTn id="1" dur="indefinite" restart="never" nodeType="tmRoot"/>
      </p:par>
    </p:tnLst>
  </p:timing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jpe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jpeg"/><Relationship Id="rId4" Type="http://schemas.openxmlformats.org/officeDocument/2006/relationships/oleObject" Target="../embeddings/Microsoft_Office_Excel_97-2003_Worksheet1.xls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7.jpe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6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5" name="Rectangle 16"/>
          <p:cNvSpPr>
            <a:spLocks noChangeArrowheads="1"/>
          </p:cNvSpPr>
          <p:nvPr/>
        </p:nvSpPr>
        <p:spPr bwMode="auto">
          <a:xfrm>
            <a:off x="0" y="3810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sz="24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ea typeface="Estrangelo Edessa" pitchFamily="66"/>
                <a:cs typeface="Times New Roman" pitchFamily="18" charset="0"/>
              </a:rPr>
              <a:t>module #1</a:t>
            </a:r>
          </a:p>
          <a:p>
            <a:pPr algn="ctr" eaLnBrk="0" hangingPunct="0">
              <a:defRPr/>
            </a:pPr>
            <a:r>
              <a:rPr lang="en-US" sz="32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Economic Considerations</a:t>
            </a:r>
          </a:p>
        </p:txBody>
      </p:sp>
      <p:sp>
        <p:nvSpPr>
          <p:cNvPr id="17" name="Rectangle 16"/>
          <p:cNvSpPr txBox="1">
            <a:spLocks noChangeArrowheads="1"/>
          </p:cNvSpPr>
          <p:nvPr/>
        </p:nvSpPr>
        <p:spPr bwMode="auto">
          <a:xfrm>
            <a:off x="0" y="6019800"/>
            <a:ext cx="91440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 eaLnBrk="0" hangingPunct="0">
              <a:defRPr/>
            </a:pPr>
            <a:r>
              <a:rPr lang="en-US" kern="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Pine Silvopasture in the Southeast </a:t>
            </a:r>
          </a:p>
        </p:txBody>
      </p:sp>
      <p:pic>
        <p:nvPicPr>
          <p:cNvPr id="15364" name="Picture 4" descr="farm cartoon 7099"/>
          <p:cNvPicPr>
            <a:picLocks noChangeAspect="1" noChangeArrowheads="1"/>
          </p:cNvPicPr>
          <p:nvPr/>
        </p:nvPicPr>
        <p:blipFill>
          <a:blip r:embed="rId3"/>
          <a:srcRect t="9483" b="5173"/>
          <a:stretch>
            <a:fillRect/>
          </a:stretch>
        </p:blipFill>
        <p:spPr bwMode="auto">
          <a:xfrm>
            <a:off x="2590800" y="1295400"/>
            <a:ext cx="4038600" cy="4543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8674" name="Rectangle 5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Tax Considerations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pic>
        <p:nvPicPr>
          <p:cNvPr id="2867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8677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7848600" cy="15382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200" dirty="0">
                <a:latin typeface="Calibri" pitchFamily="34" charset="0"/>
              </a:rPr>
              <a:t>It is important to research your state or county’s land-use taxation policies. Silvopasture may qualify as </a:t>
            </a:r>
            <a:r>
              <a:rPr lang="en-US" sz="2200" dirty="0" smtClean="0">
                <a:latin typeface="Calibri" pitchFamily="34" charset="0"/>
              </a:rPr>
              <a:t>an agriculture practice </a:t>
            </a:r>
            <a:r>
              <a:rPr lang="en-US" sz="2200" dirty="0">
                <a:latin typeface="Calibri" pitchFamily="34" charset="0"/>
              </a:rPr>
              <a:t>or forestry depending on interpretation. </a:t>
            </a:r>
          </a:p>
          <a:p>
            <a:pPr eaLnBrk="0" hangingPunct="0"/>
            <a:endParaRPr lang="en-US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10/11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28679" name="Isosceles Triangle 12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pic>
        <p:nvPicPr>
          <p:cNvPr id="21508" name="Picture 4" descr="C:\Documents and Settings\jhamilton\My Documents\JimHamilton\SilvopastureHandbook\HandbookImages\page1figure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1524000" y="2438400"/>
            <a:ext cx="5867400" cy="3505200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2" name="Rectangle 11"/>
          <p:cNvSpPr/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3" name="Isosceles Triangle 12"/>
          <p:cNvSpPr/>
          <p:nvPr/>
        </p:nvSpPr>
        <p:spPr bwMode="auto">
          <a:xfrm rot="5400000" flipH="1">
            <a:off x="355600" y="419099"/>
            <a:ext cx="203199" cy="152400"/>
          </a:xfrm>
          <a:prstGeom prst="triangle">
            <a:avLst/>
          </a:prstGeom>
          <a:solidFill>
            <a:srgbClr val="F2550E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  <p:sp>
        <p:nvSpPr>
          <p:cNvPr id="14" name="Rectangle 13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Summary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/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{Lecture 1b}       Slide: 11/11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pic>
        <p:nvPicPr>
          <p:cNvPr id="8" name="Picture 8"/>
          <p:cNvPicPr>
            <a:picLocks noChangeAspect="1" noChangeArrowheads="1"/>
          </p:cNvPicPr>
          <p:nvPr/>
        </p:nvPicPr>
        <p:blipFill>
          <a:blip r:embed="rId3"/>
          <a:srcRect l="1724" t="55673" r="3448" b="18997"/>
          <a:stretch>
            <a:fillRect/>
          </a:stretch>
        </p:blipFill>
        <p:spPr bwMode="auto">
          <a:xfrm flipV="1">
            <a:off x="304800" y="6324600"/>
            <a:ext cx="8534401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TextBox 9"/>
          <p:cNvSpPr txBox="1"/>
          <p:nvPr/>
        </p:nvSpPr>
        <p:spPr>
          <a:xfrm>
            <a:off x="549303" y="1066800"/>
            <a:ext cx="8289897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200" dirty="0" smtClean="0">
                <a:latin typeface="Calibri" pitchFamily="34" charset="0"/>
              </a:rPr>
              <a:t>A well-managed silvopasture can yield short and long-term economic benefits. However, it is important to plan ahead and understand the up-front and periodic costs that proper management of a silvopasture will include. </a:t>
            </a:r>
          </a:p>
          <a:p>
            <a:endParaRPr lang="en-US" dirty="0"/>
          </a:p>
        </p:txBody>
      </p:sp>
      <p:pic>
        <p:nvPicPr>
          <p:cNvPr id="21506" name="Picture 2" descr="http://www.al.nrcs.usda.gov/technical/photo/for/mngt/silvo-cow-hay.jpg"/>
          <p:cNvPicPr>
            <a:picLocks noChangeAspect="1" noChangeArrowheads="1"/>
          </p:cNvPicPr>
          <p:nvPr/>
        </p:nvPicPr>
        <p:blipFill>
          <a:blip r:embed="rId4"/>
          <a:srcRect t="11546" b="12577"/>
          <a:stretch>
            <a:fillRect/>
          </a:stretch>
        </p:blipFill>
        <p:spPr bwMode="auto">
          <a:xfrm>
            <a:off x="1295400" y="2667000"/>
            <a:ext cx="6532494" cy="33528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7410" name="Rectangle 5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533400" y="228600"/>
            <a:ext cx="74676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Why silvopasture?</a:t>
            </a:r>
          </a:p>
        </p:txBody>
      </p:sp>
      <p:pic>
        <p:nvPicPr>
          <p:cNvPr id="17412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3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7848600" cy="526297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200" dirty="0">
                <a:latin typeface="Calibri" pitchFamily="34" charset="0"/>
              </a:rPr>
              <a:t>Economic analyses have shown that intensively managed silvopasture systems can be more profitable than traditional plantation forestry and grazing systems. </a:t>
            </a:r>
          </a:p>
          <a:p>
            <a:pPr eaLnBrk="0" hangingPunct="0"/>
            <a:endParaRPr lang="en-US" sz="2200" dirty="0">
              <a:latin typeface="Calibri" pitchFamily="34" charset="0"/>
            </a:endParaRPr>
          </a:p>
          <a:p>
            <a:pPr eaLnBrk="0" hangingPunct="0"/>
            <a:r>
              <a:rPr lang="en-US" sz="2200" dirty="0">
                <a:latin typeface="Calibri" pitchFamily="34" charset="0"/>
              </a:rPr>
              <a:t>Livestock production, which benefits from shade-grazing and managed forage, serves as an annual income source while timber is produced and managed for a high quality product for long term income.</a:t>
            </a:r>
          </a:p>
          <a:p>
            <a:pPr eaLnBrk="0" hangingPunct="0"/>
            <a:endParaRPr lang="en-US" sz="2200" dirty="0">
              <a:latin typeface="Calibri" pitchFamily="34" charset="0"/>
            </a:endParaRPr>
          </a:p>
          <a:p>
            <a:pPr eaLnBrk="0" hangingPunct="0"/>
            <a:r>
              <a:rPr lang="en-US" sz="2200" dirty="0">
                <a:latin typeface="Calibri" pitchFamily="34" charset="0"/>
              </a:rPr>
              <a:t>Grazing may also be a way to reduce fuel loads, keeping fire risk low, and eliminate the need for chemical or mechanical competition control</a:t>
            </a:r>
          </a:p>
          <a:p>
            <a:pPr eaLnBrk="0" hangingPunct="0"/>
            <a:endParaRPr lang="en-US" sz="2200" dirty="0">
              <a:solidFill>
                <a:srgbClr val="00FF00"/>
              </a:solidFill>
              <a:latin typeface="Calibri" pitchFamily="34" charset="0"/>
            </a:endParaRPr>
          </a:p>
          <a:p>
            <a:pPr eaLnBrk="0" hangingPunct="0"/>
            <a:endParaRPr lang="en-US" sz="2200" dirty="0">
              <a:solidFill>
                <a:srgbClr val="00FF00"/>
              </a:solidFill>
              <a:latin typeface="Calibri" pitchFamily="34" charset="0"/>
            </a:endParaRPr>
          </a:p>
          <a:p>
            <a:pPr eaLnBrk="0" hangingPunct="0"/>
            <a:endParaRPr lang="en-US" dirty="0"/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{Lecture 1b}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2/11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7415" name="Isosceles Triangle 12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3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4" name="Rectangle 5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0" name="TextBox 9"/>
          <p:cNvSpPr txBox="1"/>
          <p:nvPr/>
        </p:nvSpPr>
        <p:spPr>
          <a:xfrm>
            <a:off x="533400" y="238780"/>
            <a:ext cx="8077200" cy="52322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>
              <a:defRPr/>
            </a:pPr>
            <a:r>
              <a:rPr lang="en-US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Internal Rate of Return of Silvopasture </a:t>
            </a:r>
            <a:r>
              <a:rPr lang="en-US" dirty="0" smtClean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Comparison</a:t>
            </a:r>
            <a:endParaRPr lang="en-US" dirty="0">
              <a:solidFill>
                <a:schemeClr val="bg1">
                  <a:lumMod val="9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9" name="Group 14"/>
          <p:cNvGrpSpPr>
            <a:grpSpLocks/>
          </p:cNvGrpSpPr>
          <p:nvPr/>
        </p:nvGrpSpPr>
        <p:grpSpPr bwMode="auto">
          <a:xfrm>
            <a:off x="300989" y="609600"/>
            <a:ext cx="8462011" cy="5736957"/>
            <a:chOff x="74942" y="533400"/>
            <a:chExt cx="8915365" cy="6096000"/>
          </a:xfrm>
        </p:grpSpPr>
        <p:sp>
          <p:nvSpPr>
            <p:cNvPr id="1032" name="Rectangle 10"/>
            <p:cNvSpPr>
              <a:spLocks noChangeArrowheads="1"/>
            </p:cNvSpPr>
            <p:nvPr/>
          </p:nvSpPr>
          <p:spPr bwMode="auto">
            <a:xfrm>
              <a:off x="226050" y="990600"/>
              <a:ext cx="8764257" cy="5410200"/>
            </a:xfrm>
            <a:prstGeom prst="rect">
              <a:avLst/>
            </a:prstGeom>
            <a:solidFill>
              <a:schemeClr val="bg1"/>
            </a:solidFill>
            <a:ln w="9525" algn="ctr">
              <a:noFill/>
              <a:round/>
              <a:headEnd/>
              <a:tailEnd/>
            </a:ln>
          </p:spPr>
          <p:txBody>
            <a:bodyPr/>
            <a:lstStyle/>
            <a:p>
              <a:pPr eaLnBrk="0" hangingPunct="0"/>
              <a:endParaRPr lang="en-US" sz="1600"/>
            </a:p>
          </p:txBody>
        </p:sp>
        <p:graphicFrame>
          <p:nvGraphicFramePr>
            <p:cNvPr id="1026" name="Object 2"/>
            <p:cNvGraphicFramePr>
              <a:graphicFrameLocks noChangeAspect="1"/>
            </p:cNvGraphicFramePr>
            <p:nvPr/>
          </p:nvGraphicFramePr>
          <p:xfrm>
            <a:off x="74942" y="533400"/>
            <a:ext cx="8611858" cy="6096000"/>
          </p:xfrm>
          <a:graphic>
            <a:graphicData uri="http://schemas.openxmlformats.org/presentationml/2006/ole">
              <p:oleObj spid="_x0000_s1026" name="Worksheet" r:id="rId4" imgW="9477451" imgH="6715049" progId="Excel.Sheet.8">
                <p:embed/>
              </p:oleObj>
            </a:graphicData>
          </a:graphic>
        </p:graphicFrame>
        <p:sp>
          <p:nvSpPr>
            <p:cNvPr id="1033" name="TextBox 3"/>
            <p:cNvSpPr txBox="1">
              <a:spLocks noChangeArrowheads="1"/>
            </p:cNvSpPr>
            <p:nvPr/>
          </p:nvSpPr>
          <p:spPr bwMode="auto">
            <a:xfrm>
              <a:off x="2482332" y="4321314"/>
              <a:ext cx="1219200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i="1">
                  <a:latin typeface="Calibri" pitchFamily="34" charset="0"/>
                </a:rPr>
                <a:t>Coastal Pasture</a:t>
              </a:r>
            </a:p>
          </p:txBody>
        </p:sp>
        <p:sp>
          <p:nvSpPr>
            <p:cNvPr id="1034" name="TextBox 7"/>
            <p:cNvSpPr txBox="1">
              <a:spLocks noChangeArrowheads="1"/>
            </p:cNvSpPr>
            <p:nvPr/>
          </p:nvSpPr>
          <p:spPr bwMode="auto">
            <a:xfrm>
              <a:off x="4079301" y="3787914"/>
              <a:ext cx="1371599" cy="70788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2000" i="1">
                  <a:latin typeface="Calibri" pitchFamily="34" charset="0"/>
                </a:rPr>
                <a:t>Plantation Forestry</a:t>
              </a:r>
            </a:p>
          </p:txBody>
        </p:sp>
        <p:sp>
          <p:nvSpPr>
            <p:cNvPr id="1035" name="TextBox 8"/>
            <p:cNvSpPr txBox="1">
              <a:spLocks noChangeArrowheads="1"/>
            </p:cNvSpPr>
            <p:nvPr/>
          </p:nvSpPr>
          <p:spPr bwMode="auto">
            <a:xfrm>
              <a:off x="5665934" y="3028890"/>
              <a:ext cx="1461619" cy="4001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2000" i="1">
                  <a:latin typeface="Calibri" pitchFamily="34" charset="0"/>
                </a:rPr>
                <a:t>Silvopasture</a:t>
              </a:r>
            </a:p>
          </p:txBody>
        </p:sp>
      </p:grpSp>
      <p:sp>
        <p:nvSpPr>
          <p:cNvPr id="13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3/11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pic>
        <p:nvPicPr>
          <p:cNvPr id="15" name="Picture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Isosceles Triangle 12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Rectangle 4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1506" name="Rectangle 5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8" name="Rectangle 16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Economic Considerations</a:t>
            </a:r>
          </a:p>
        </p:txBody>
      </p:sp>
      <p:pic>
        <p:nvPicPr>
          <p:cNvPr id="21508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09" name="Text Box 3"/>
          <p:cNvSpPr txBox="1">
            <a:spLocks noChangeArrowheads="1"/>
          </p:cNvSpPr>
          <p:nvPr/>
        </p:nvSpPr>
        <p:spPr bwMode="auto">
          <a:xfrm>
            <a:off x="533400" y="1143000"/>
            <a:ext cx="7848600" cy="28007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eaLnBrk="0" hangingPunct="0"/>
            <a:r>
              <a:rPr lang="en-US" sz="2200" dirty="0">
                <a:latin typeface="Calibri" pitchFamily="34" charset="0"/>
              </a:rPr>
              <a:t>Proper Silvopasture establishment requires several initial and long-term cost considerations. </a:t>
            </a:r>
          </a:p>
          <a:p>
            <a:pPr eaLnBrk="0" hangingPunct="0"/>
            <a:endParaRPr lang="en-US" sz="2200" dirty="0">
              <a:latin typeface="Calibri" pitchFamily="34" charset="0"/>
            </a:endParaRPr>
          </a:p>
          <a:p>
            <a:pPr eaLnBrk="0" hangingPunct="0"/>
            <a:r>
              <a:rPr lang="en-US" sz="2200" dirty="0">
                <a:latin typeface="Calibri" pitchFamily="34" charset="0"/>
              </a:rPr>
              <a:t>Site preparation prior to planting tree seedlings as well as annual management costs are required for a successful silvopasture system.  Each component of silvopasture (trees, forage, and livestock) has its own associated  costs and </a:t>
            </a:r>
            <a:r>
              <a:rPr lang="en-US" sz="2200" dirty="0" smtClean="0">
                <a:latin typeface="Calibri" pitchFamily="34" charset="0"/>
              </a:rPr>
              <a:t>benefits.</a:t>
            </a:r>
            <a:endParaRPr lang="en-US" sz="2200" dirty="0">
              <a:latin typeface="Calibri" pitchFamily="34" charset="0"/>
            </a:endParaRPr>
          </a:p>
          <a:p>
            <a:pPr eaLnBrk="0" hangingPunct="0"/>
            <a:endParaRPr lang="en-US" sz="2200" dirty="0">
              <a:solidFill>
                <a:srgbClr val="00FF00"/>
              </a:solidFill>
              <a:latin typeface="Calibri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4/11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21511" name="Isosceles Triangle 12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pic>
        <p:nvPicPr>
          <p:cNvPr id="28674" name="Picture 2" descr="http://www.savannahglobal.com/images/articles/450-LIFT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" y="3733800"/>
            <a:ext cx="3333750" cy="2419351"/>
          </a:xfrm>
          <a:prstGeom prst="rect">
            <a:avLst/>
          </a:prstGeom>
          <a:noFill/>
        </p:spPr>
      </p:pic>
      <p:pic>
        <p:nvPicPr>
          <p:cNvPr id="28676" name="Picture 4" descr="http://www.tarleton.edu/~range/Woodlands%20and%20Forest/%20Longleaf%20Pine/Photo%20Slides/02101%20site%20preparation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419600" y="3733800"/>
            <a:ext cx="3733800" cy="2473898"/>
          </a:xfrm>
          <a:prstGeom prst="rect">
            <a:avLst/>
          </a:prstGeom>
          <a:noFill/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3554" name="Rectangle 13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3555" name="Isosceles Triangle 14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pic>
        <p:nvPicPr>
          <p:cNvPr id="23556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5/11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7" name="Rectangle 16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Establishment Costs</a:t>
            </a:r>
          </a:p>
        </p:txBody>
      </p:sp>
      <p:sp>
        <p:nvSpPr>
          <p:cNvPr id="16" name="Text Box 3"/>
          <p:cNvSpPr txBox="1">
            <a:spLocks noChangeArrowheads="1"/>
          </p:cNvSpPr>
          <p:nvPr/>
        </p:nvSpPr>
        <p:spPr bwMode="auto">
          <a:xfrm>
            <a:off x="457200" y="1284506"/>
            <a:ext cx="8382000" cy="4278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/>
            <a:r>
              <a:rPr lang="en-US" sz="2200" i="1" dirty="0">
                <a:solidFill>
                  <a:srgbClr val="EB641B"/>
                </a:solidFill>
                <a:latin typeface="Calibri" pitchFamily="34" charset="0"/>
              </a:rPr>
              <a:t>Initial establishment costs may include:</a:t>
            </a:r>
          </a:p>
          <a:p>
            <a:pPr eaLnBrk="0" hangingPunct="0"/>
            <a:r>
              <a:rPr lang="en-US" sz="1200" dirty="0">
                <a:latin typeface="Calibri" pitchFamily="34" charset="0"/>
              </a:rPr>
              <a:t> </a:t>
            </a: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Herbicides and/or Labor for removal of competition and </a:t>
            </a:r>
            <a:r>
              <a:rPr lang="en-US" sz="2200" dirty="0" smtClean="0">
                <a:latin typeface="Calibri" pitchFamily="34" charset="0"/>
              </a:rPr>
              <a:t>weed management = $50 to $250 per acre depending on mechanical or chemical application used and condition of site</a:t>
            </a:r>
            <a:r>
              <a:rPr lang="en-US" sz="2200" dirty="0">
                <a:latin typeface="Calibri" pitchFamily="34" charset="0"/>
              </a:rPr>
              <a:t/>
            </a:r>
            <a:br>
              <a:rPr lang="en-US" sz="2200" dirty="0">
                <a:latin typeface="Calibri" pitchFamily="34" charset="0"/>
              </a:rPr>
            </a:br>
            <a:endParaRPr lang="en-US" sz="10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Prescribed burning</a:t>
            </a:r>
            <a:r>
              <a:rPr lang="en-US" sz="2200" dirty="0">
                <a:solidFill>
                  <a:srgbClr val="00FF00"/>
                </a:solidFill>
                <a:latin typeface="Calibri" pitchFamily="34" charset="0"/>
              </a:rPr>
              <a:t> </a:t>
            </a:r>
            <a:r>
              <a:rPr lang="en-US" sz="2200" dirty="0">
                <a:latin typeface="Calibri" pitchFamily="34" charset="0"/>
              </a:rPr>
              <a:t>=</a:t>
            </a:r>
            <a:r>
              <a:rPr lang="en-US" sz="2200" dirty="0" smtClean="0">
                <a:latin typeface="Calibri" pitchFamily="34" charset="0"/>
              </a:rPr>
              <a:t> </a:t>
            </a:r>
            <a:r>
              <a:rPr lang="en-US" sz="2200" dirty="0">
                <a:latin typeface="Calibri" pitchFamily="34" charset="0"/>
              </a:rPr>
              <a:t>$20-25 per acre</a:t>
            </a:r>
            <a:br>
              <a:rPr lang="en-US" sz="2200" dirty="0">
                <a:latin typeface="Calibri" pitchFamily="34" charset="0"/>
              </a:rPr>
            </a:br>
            <a:endParaRPr lang="en-US" sz="10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Tractor/equipment work for site </a:t>
            </a:r>
            <a:r>
              <a:rPr lang="en-US" sz="2200" dirty="0" smtClean="0">
                <a:latin typeface="Calibri" pitchFamily="34" charset="0"/>
              </a:rPr>
              <a:t>preparation. On </a:t>
            </a:r>
            <a:r>
              <a:rPr lang="en-US" sz="2200" dirty="0">
                <a:latin typeface="Calibri" pitchFamily="34" charset="0"/>
              </a:rPr>
              <a:t>old </a:t>
            </a:r>
            <a:r>
              <a:rPr lang="en-US" sz="2200" dirty="0" smtClean="0">
                <a:latin typeface="Calibri" pitchFamily="34" charset="0"/>
              </a:rPr>
              <a:t>agricultural </a:t>
            </a:r>
            <a:r>
              <a:rPr lang="en-US" sz="2200" dirty="0">
                <a:latin typeface="Calibri" pitchFamily="34" charset="0"/>
              </a:rPr>
              <a:t>fields </a:t>
            </a:r>
            <a:r>
              <a:rPr lang="en-US" sz="2200" dirty="0" smtClean="0">
                <a:latin typeface="Calibri" pitchFamily="34" charset="0"/>
              </a:rPr>
              <a:t>disking/</a:t>
            </a:r>
            <a:r>
              <a:rPr lang="en-US" sz="2200" dirty="0" err="1" smtClean="0">
                <a:latin typeface="Calibri" pitchFamily="34" charset="0"/>
              </a:rPr>
              <a:t>subsoiling</a:t>
            </a:r>
            <a:r>
              <a:rPr lang="en-US" sz="2200" dirty="0" smtClean="0">
                <a:latin typeface="Calibri" pitchFamily="34" charset="0"/>
              </a:rPr>
              <a:t> = </a:t>
            </a:r>
            <a:r>
              <a:rPr lang="en-US" sz="2200" dirty="0">
                <a:latin typeface="Calibri" pitchFamily="34" charset="0"/>
              </a:rPr>
              <a:t>$25-50 per </a:t>
            </a:r>
            <a:r>
              <a:rPr lang="en-US" sz="2200" dirty="0" smtClean="0">
                <a:latin typeface="Calibri" pitchFamily="34" charset="0"/>
              </a:rPr>
              <a:t>acre. On </a:t>
            </a:r>
            <a:r>
              <a:rPr lang="en-US" sz="2200" dirty="0">
                <a:latin typeface="Calibri" pitchFamily="34" charset="0"/>
              </a:rPr>
              <a:t>cutover forestland </a:t>
            </a:r>
            <a:r>
              <a:rPr lang="en-US" sz="2200" dirty="0" smtClean="0">
                <a:latin typeface="Calibri" pitchFamily="34" charset="0"/>
              </a:rPr>
              <a:t>= $100-150</a:t>
            </a: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endParaRPr lang="en-US" sz="10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Costs of </a:t>
            </a:r>
            <a:r>
              <a:rPr lang="en-US" sz="2200" dirty="0" smtClean="0">
                <a:latin typeface="Calibri" pitchFamily="34" charset="0"/>
              </a:rPr>
              <a:t>seedlings: $40-75 per thousand bare-root; $100-125 per thousand containerized</a:t>
            </a:r>
            <a:r>
              <a:rPr lang="en-US" sz="2200" dirty="0">
                <a:latin typeface="Calibri" pitchFamily="34" charset="0"/>
              </a:rPr>
              <a:t/>
            </a:r>
            <a:br>
              <a:rPr lang="en-US" sz="2200" dirty="0">
                <a:latin typeface="Calibri" pitchFamily="34" charset="0"/>
              </a:rPr>
            </a:br>
            <a:endParaRPr lang="en-US" sz="1000" dirty="0">
              <a:latin typeface="Calibri" pitchFamily="34" charset="0"/>
            </a:endParaRPr>
          </a:p>
          <a:p>
            <a:pPr>
              <a:buClr>
                <a:srgbClr val="FF6600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Labor for planting - $35-45 per acre for southern </a:t>
            </a:r>
            <a:r>
              <a:rPr lang="en-US" sz="2200" dirty="0" smtClean="0">
                <a:latin typeface="Calibri" pitchFamily="34" charset="0"/>
              </a:rPr>
              <a:t>pines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4578" name="Rectangle 13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4579" name="Isosceles Triangle 14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Annual Costs and Management </a:t>
            </a:r>
          </a:p>
        </p:txBody>
      </p:sp>
      <p:pic>
        <p:nvPicPr>
          <p:cNvPr id="24581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6/11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7848600" cy="42473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200" i="1" dirty="0">
                <a:solidFill>
                  <a:srgbClr val="EB641B"/>
                </a:solidFill>
                <a:latin typeface="Calibri" pitchFamily="34" charset="0"/>
              </a:rPr>
              <a:t>Annual costs may include:</a:t>
            </a:r>
            <a:r>
              <a:rPr lang="en-US" sz="2200" dirty="0">
                <a:latin typeface="Calibri" pitchFamily="34" charset="0"/>
              </a:rPr>
              <a:t> </a:t>
            </a:r>
          </a:p>
          <a:p>
            <a:pPr eaLnBrk="0" hangingPunct="0"/>
            <a:endParaRPr lang="en-US" sz="22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Herbicides for continued management of </a:t>
            </a:r>
            <a:r>
              <a:rPr lang="en-US" sz="2200" dirty="0" smtClean="0">
                <a:latin typeface="Calibri" pitchFamily="34" charset="0"/>
              </a:rPr>
              <a:t>competition</a:t>
            </a:r>
            <a:br>
              <a:rPr lang="en-US" sz="2200" dirty="0" smtClean="0">
                <a:latin typeface="Calibri" pitchFamily="34" charset="0"/>
              </a:rPr>
            </a:br>
            <a:endParaRPr lang="en-US" sz="12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Tree pruning (beginning around year 5 after establishment</a:t>
            </a:r>
            <a:r>
              <a:rPr lang="en-US" sz="2200" dirty="0" smtClean="0">
                <a:latin typeface="Calibri" pitchFamily="34" charset="0"/>
              </a:rPr>
              <a:t>)</a:t>
            </a:r>
            <a:br>
              <a:rPr lang="en-US" sz="2200" dirty="0" smtClean="0">
                <a:latin typeface="Calibri" pitchFamily="34" charset="0"/>
              </a:rPr>
            </a:br>
            <a:endParaRPr lang="en-US" sz="12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Fencing and </a:t>
            </a:r>
            <a:r>
              <a:rPr lang="en-US" sz="2200" dirty="0" smtClean="0">
                <a:latin typeface="Calibri" pitchFamily="34" charset="0"/>
              </a:rPr>
              <a:t>maintenance</a:t>
            </a:r>
            <a:br>
              <a:rPr lang="en-US" sz="2200" dirty="0" smtClean="0">
                <a:latin typeface="Calibri" pitchFamily="34" charset="0"/>
              </a:rPr>
            </a:br>
            <a:endParaRPr lang="en-US" sz="1200" dirty="0" smtClean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Calibri" pitchFamily="34" charset="0"/>
              </a:rPr>
              <a:t> Fertilizer applications </a:t>
            </a:r>
            <a:br>
              <a:rPr lang="en-US" sz="2200" dirty="0" smtClean="0">
                <a:latin typeface="Calibri" pitchFamily="34" charset="0"/>
              </a:rPr>
            </a:br>
            <a:endParaRPr lang="en-US" sz="12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Watering facilities for </a:t>
            </a:r>
            <a:r>
              <a:rPr lang="en-US" sz="2200" dirty="0" smtClean="0">
                <a:latin typeface="Calibri" pitchFamily="34" charset="0"/>
              </a:rPr>
              <a:t>cattle</a:t>
            </a:r>
            <a:br>
              <a:rPr lang="en-US" sz="2200" dirty="0" smtClean="0">
                <a:latin typeface="Calibri" pitchFamily="34" charset="0"/>
              </a:rPr>
            </a:br>
            <a:endParaRPr lang="en-US" sz="12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>
                <a:latin typeface="Calibri" pitchFamily="34" charset="0"/>
              </a:rPr>
              <a:t> Forage or other annual crop </a:t>
            </a:r>
            <a:r>
              <a:rPr lang="en-US" sz="2200" dirty="0" smtClean="0">
                <a:latin typeface="Calibri" pitchFamily="34" charset="0"/>
              </a:rPr>
              <a:t>seed</a:t>
            </a: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endParaRPr lang="en-US" sz="1200" dirty="0">
              <a:latin typeface="Calibri" pitchFamily="34" charset="0"/>
            </a:endParaRPr>
          </a:p>
          <a:p>
            <a:pPr eaLnBrk="0" hangingPunct="0">
              <a:buClr>
                <a:srgbClr val="F2550E"/>
              </a:buClr>
              <a:buFont typeface="Wingdings" pitchFamily="2" charset="2"/>
              <a:buChar char="§"/>
            </a:pPr>
            <a:r>
              <a:rPr lang="en-US" sz="2200" dirty="0" smtClean="0">
                <a:latin typeface="Calibri" pitchFamily="34" charset="0"/>
              </a:rPr>
              <a:t> </a:t>
            </a:r>
            <a:r>
              <a:rPr lang="en-US" sz="2200" dirty="0">
                <a:latin typeface="Calibri" pitchFamily="34" charset="0"/>
              </a:rPr>
              <a:t>Pre-commercial </a:t>
            </a:r>
            <a:r>
              <a:rPr lang="en-US" sz="2200" dirty="0" smtClean="0">
                <a:latin typeface="Calibri" pitchFamily="34" charset="0"/>
              </a:rPr>
              <a:t>thinning</a:t>
            </a:r>
            <a:endParaRPr lang="en-US" sz="2200" dirty="0">
              <a:latin typeface="Calibri" pitchFamily="34" charset="0"/>
            </a:endParaRPr>
          </a:p>
        </p:txBody>
      </p:sp>
      <p:pic>
        <p:nvPicPr>
          <p:cNvPr id="25604" name="Picture 4" descr="C:\Documents and Settings\jhamilton\My Documents\Silvopasture Course\Silvopasture_Pics\IMG_0623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4724400" y="3048000"/>
            <a:ext cx="3581400" cy="268605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5602" name="Rectangle 13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5603" name="Isosceles Triangle 14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Forage Costs</a:t>
            </a:r>
          </a:p>
        </p:txBody>
      </p:sp>
      <p:pic>
        <p:nvPicPr>
          <p:cNvPr id="25605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7/11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305800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00" i="1" dirty="0">
                <a:solidFill>
                  <a:schemeClr val="accent3"/>
                </a:solidFill>
                <a:latin typeface="Calibri" pitchFamily="34" charset="0"/>
                <a:cs typeface="+mn-cs"/>
              </a:rPr>
              <a:t>Cost estimates for forage management may include approximately: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2550E"/>
              </a:buClr>
              <a:buFont typeface="Wingdings" pitchFamily="2" charset="2"/>
              <a:buChar char="§"/>
              <a:defRPr/>
            </a:pPr>
            <a:endParaRPr lang="en-US" sz="1200" kern="0" dirty="0" smtClean="0">
              <a:latin typeface="Calibri" pitchFamily="34" charset="0"/>
              <a:cs typeface="+mn-cs"/>
            </a:endParaRPr>
          </a:p>
          <a:p>
            <a:pPr marL="342900" indent="-342900" eaLnBrk="0" hangingPunct="0">
              <a:spcBef>
                <a:spcPct val="20000"/>
              </a:spcBef>
              <a:buClr>
                <a:srgbClr val="F2550E"/>
              </a:buClr>
              <a:buFont typeface="Wingdings" pitchFamily="2" charset="2"/>
              <a:buChar char="§"/>
              <a:defRPr/>
            </a:pPr>
            <a:r>
              <a:rPr lang="en-US" sz="2200" kern="0" dirty="0" smtClean="0">
                <a:latin typeface="Calibri" pitchFamily="34" charset="0"/>
                <a:cs typeface="+mn-cs"/>
              </a:rPr>
              <a:t>Establishment </a:t>
            </a:r>
            <a:r>
              <a:rPr lang="en-US" sz="2200" kern="0" dirty="0">
                <a:latin typeface="Calibri" pitchFamily="34" charset="0"/>
                <a:cs typeface="+mn-cs"/>
              </a:rPr>
              <a:t>(seed+ planting costs + labor and equipment) </a:t>
            </a:r>
            <a:r>
              <a:rPr lang="en-US" sz="2200" kern="0" dirty="0" smtClean="0">
                <a:latin typeface="Calibri" pitchFamily="34" charset="0"/>
                <a:cs typeface="+mn-cs"/>
              </a:rPr>
              <a:t>= </a:t>
            </a:r>
            <a:r>
              <a:rPr lang="en-US" sz="2200" kern="0" dirty="0">
                <a:latin typeface="Calibri" pitchFamily="34" charset="0"/>
                <a:cs typeface="+mn-cs"/>
              </a:rPr>
              <a:t>$275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2550E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Calibri" pitchFamily="34" charset="0"/>
                <a:cs typeface="+mn-cs"/>
              </a:rPr>
              <a:t>Annual nutrient costs - $85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2550E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Calibri" pitchFamily="34" charset="0"/>
                <a:cs typeface="+mn-cs"/>
              </a:rPr>
              <a:t>Annual Hay Harvesting Costs $20/ton </a:t>
            </a:r>
            <a:r>
              <a:rPr lang="en-US" sz="2200" kern="0" dirty="0" smtClean="0">
                <a:latin typeface="Calibri" pitchFamily="34" charset="0"/>
                <a:cs typeface="+mn-cs"/>
              </a:rPr>
              <a:t>= </a:t>
            </a:r>
            <a:r>
              <a:rPr lang="en-US" sz="2200" kern="0" dirty="0">
                <a:latin typeface="Calibri" pitchFamily="34" charset="0"/>
                <a:cs typeface="+mn-cs"/>
              </a:rPr>
              <a:t>$60</a:t>
            </a:r>
          </a:p>
          <a:p>
            <a:pPr marL="342900" indent="-342900" eaLnBrk="0" hangingPunct="0">
              <a:spcBef>
                <a:spcPct val="20000"/>
              </a:spcBef>
              <a:buClr>
                <a:srgbClr val="F2550E"/>
              </a:buClr>
              <a:buFont typeface="Wingdings" pitchFamily="2" charset="2"/>
              <a:buChar char="§"/>
              <a:defRPr/>
            </a:pPr>
            <a:r>
              <a:rPr lang="en-US" sz="2200" kern="0" dirty="0">
                <a:latin typeface="Calibri" pitchFamily="34" charset="0"/>
                <a:cs typeface="+mn-cs"/>
              </a:rPr>
              <a:t>Periodic lime cost every 5 years </a:t>
            </a:r>
            <a:r>
              <a:rPr lang="en-US" sz="2200" kern="0" dirty="0" smtClean="0">
                <a:latin typeface="Calibri" pitchFamily="34" charset="0"/>
                <a:cs typeface="+mn-cs"/>
              </a:rPr>
              <a:t>= </a:t>
            </a:r>
            <a:r>
              <a:rPr lang="en-US" sz="2200" kern="0" dirty="0">
                <a:latin typeface="Calibri" pitchFamily="34" charset="0"/>
                <a:cs typeface="+mn-cs"/>
              </a:rPr>
              <a:t>$24</a:t>
            </a:r>
          </a:p>
          <a:p>
            <a:pPr eaLnBrk="0" hangingPunct="0">
              <a:defRPr/>
            </a:pPr>
            <a:endParaRPr lang="en-US" sz="22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pic>
        <p:nvPicPr>
          <p:cNvPr id="24582" name="Picture 6" descr="C:\Documents and Settings\jhamilton\My Documents\Silvopasture Course\Silvopasture_Pics\IMG_0667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286000" y="3505200"/>
            <a:ext cx="4267200" cy="26670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6626" name="Rectangle 13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6627" name="Isosceles Triangle 14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Forage </a:t>
            </a:r>
            <a:r>
              <a:rPr lang="en-US" sz="3000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Management Economic Savings</a:t>
            </a:r>
            <a:endParaRPr lang="en-US" sz="3000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Estrangelo Edessa" pitchFamily="66"/>
              <a:cs typeface="Times New Roman" pitchFamily="18" charset="0"/>
            </a:endParaRPr>
          </a:p>
        </p:txBody>
      </p:sp>
      <p:pic>
        <p:nvPicPr>
          <p:cNvPr id="26629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8/11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8229600" cy="53399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/>
            <a:r>
              <a:rPr lang="en-US" sz="2200" i="1" dirty="0">
                <a:solidFill>
                  <a:srgbClr val="EB641B"/>
                </a:solidFill>
                <a:latin typeface="Calibri" pitchFamily="34" charset="0"/>
              </a:rPr>
              <a:t>Important points to consider:</a:t>
            </a:r>
          </a:p>
          <a:p>
            <a:pPr eaLnBrk="0" hangingPunct="0"/>
            <a:r>
              <a:rPr lang="en-US" sz="1200" dirty="0">
                <a:latin typeface="Calibri" pitchFamily="34" charset="0"/>
              </a:rPr>
              <a:t> </a:t>
            </a:r>
          </a:p>
          <a:p>
            <a:pPr>
              <a:lnSpc>
                <a:spcPct val="90000"/>
              </a:lnSpc>
            </a:pPr>
            <a:r>
              <a:rPr lang="en-US" sz="2200" dirty="0">
                <a:latin typeface="Calibri" pitchFamily="34" charset="0"/>
              </a:rPr>
              <a:t>Stress on cattle can decrease feed efficiency by as much as 20%. Therefore, if the average feed bill on open pasture is $150 per animal unit, a silvopasture system can save the farmer about $30 per animal unit annually due to reduced stress </a:t>
            </a:r>
          </a:p>
          <a:p>
            <a:pPr>
              <a:lnSpc>
                <a:spcPct val="90000"/>
              </a:lnSpc>
            </a:pPr>
            <a:endParaRPr lang="en-US" sz="22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Calibri" pitchFamily="34" charset="0"/>
              </a:rPr>
              <a:t>The increased grazing period resulting from a well-managed forage rotation </a:t>
            </a:r>
            <a:r>
              <a:rPr lang="en-US" sz="2200" dirty="0" smtClean="0">
                <a:latin typeface="Calibri" pitchFamily="34" charset="0"/>
              </a:rPr>
              <a:t>less affected by early fall/late spring frosts can </a:t>
            </a:r>
            <a:r>
              <a:rPr lang="en-US" sz="2200" dirty="0">
                <a:latin typeface="Calibri" pitchFamily="34" charset="0"/>
              </a:rPr>
              <a:t>reduce feed costs by as much as $25 per animal unit per </a:t>
            </a:r>
            <a:r>
              <a:rPr lang="en-US" sz="2200" dirty="0" smtClean="0">
                <a:latin typeface="Calibri" pitchFamily="34" charset="0"/>
              </a:rPr>
              <a:t>year</a:t>
            </a:r>
            <a:endParaRPr lang="en-US" sz="2200" dirty="0">
              <a:solidFill>
                <a:srgbClr val="00FF00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endParaRPr lang="en-US" sz="2200" dirty="0">
              <a:solidFill>
                <a:srgbClr val="00FF00"/>
              </a:solidFill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Calibri" pitchFamily="34" charset="0"/>
              </a:rPr>
              <a:t>Reduction in fertilizer and herbicides can save as much as $15 per acre</a:t>
            </a:r>
          </a:p>
          <a:p>
            <a:pPr>
              <a:lnSpc>
                <a:spcPct val="90000"/>
              </a:lnSpc>
            </a:pPr>
            <a:endParaRPr lang="en-US" sz="22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Calibri" pitchFamily="34" charset="0"/>
              </a:rPr>
              <a:t>Nutrient cycling can save up to $5 per acre</a:t>
            </a:r>
          </a:p>
          <a:p>
            <a:pPr>
              <a:lnSpc>
                <a:spcPct val="90000"/>
              </a:lnSpc>
            </a:pPr>
            <a:endParaRPr lang="en-US" sz="2200" dirty="0">
              <a:latin typeface="Calibri" pitchFamily="34" charset="0"/>
            </a:endParaRPr>
          </a:p>
          <a:p>
            <a:pPr>
              <a:lnSpc>
                <a:spcPct val="90000"/>
              </a:lnSpc>
            </a:pPr>
            <a:r>
              <a:rPr lang="en-US" sz="2200" dirty="0">
                <a:latin typeface="Calibri" pitchFamily="34" charset="0"/>
              </a:rPr>
              <a:t>Grazing can eliminate the cost of mechanical or chemical competition control in mid-rotation </a:t>
            </a:r>
            <a:r>
              <a:rPr lang="en-US" sz="2200" dirty="0" smtClean="0">
                <a:latin typeface="Calibri" pitchFamily="34" charset="0"/>
              </a:rPr>
              <a:t>pine plantations</a:t>
            </a:r>
            <a:endParaRPr lang="en-US" sz="2200" dirty="0">
              <a:latin typeface="Calibri" pitchFamily="34" charset="0"/>
            </a:endParaRPr>
          </a:p>
        </p:txBody>
      </p:sp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Rectangle 12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666633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7650" name="Rectangle 13"/>
          <p:cNvSpPr>
            <a:spLocks noChangeArrowheads="1"/>
          </p:cNvSpPr>
          <p:nvPr/>
        </p:nvSpPr>
        <p:spPr bwMode="auto">
          <a:xfrm>
            <a:off x="304800" y="838200"/>
            <a:ext cx="8534400" cy="5638800"/>
          </a:xfrm>
          <a:prstGeom prst="rect">
            <a:avLst/>
          </a:prstGeom>
          <a:solidFill>
            <a:schemeClr val="bg1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27651" name="Isosceles Triangle 14"/>
          <p:cNvSpPr>
            <a:spLocks noChangeArrowheads="1"/>
          </p:cNvSpPr>
          <p:nvPr/>
        </p:nvSpPr>
        <p:spPr bwMode="auto">
          <a:xfrm rot="5400000" flipH="1">
            <a:off x="355600" y="419100"/>
            <a:ext cx="203200" cy="152400"/>
          </a:xfrm>
          <a:prstGeom prst="triangle">
            <a:avLst>
              <a:gd name="adj" fmla="val 50000"/>
            </a:avLst>
          </a:prstGeom>
          <a:solidFill>
            <a:srgbClr val="F2550E"/>
          </a:solidFill>
          <a:ln w="9525" algn="ctr">
            <a:noFill/>
            <a:round/>
            <a:headEnd/>
            <a:tailEnd/>
          </a:ln>
        </p:spPr>
        <p:txBody>
          <a:bodyPr/>
          <a:lstStyle/>
          <a:p>
            <a:pPr eaLnBrk="0" hangingPunct="0"/>
            <a:endParaRPr lang="en-US" sz="1600"/>
          </a:p>
        </p:txBody>
      </p:sp>
      <p:sp>
        <p:nvSpPr>
          <p:cNvPr id="16" name="Rectangle 15"/>
          <p:cNvSpPr>
            <a:spLocks noChangeArrowheads="1"/>
          </p:cNvSpPr>
          <p:nvPr/>
        </p:nvSpPr>
        <p:spPr bwMode="auto">
          <a:xfrm>
            <a:off x="533400" y="228600"/>
            <a:ext cx="8915400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eaLnBrk="0" hangingPunct="0">
              <a:defRPr/>
            </a:pPr>
            <a:r>
              <a:rPr lang="en-US" sz="3000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Estrangelo Edessa" pitchFamily="66"/>
                <a:cs typeface="Times New Roman" pitchFamily="18" charset="0"/>
              </a:rPr>
              <a:t>Cost-Share Opportunities</a:t>
            </a:r>
          </a:p>
        </p:txBody>
      </p:sp>
      <p:pic>
        <p:nvPicPr>
          <p:cNvPr id="27653" name="Picture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4800" y="6324600"/>
            <a:ext cx="8534400" cy="228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0" y="6553200"/>
            <a:ext cx="914400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defRPr/>
            </a:pP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{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Lecture 1b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}       </a:t>
            </a:r>
            <a:r>
              <a:rPr lang="en-US" sz="1200" dirty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Slide: </a:t>
            </a:r>
            <a:r>
              <a:rPr lang="en-US" sz="1200" dirty="0" smtClean="0">
                <a:solidFill>
                  <a:schemeClr val="bg2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+mn-cs"/>
              </a:rPr>
              <a:t>9/11</a:t>
            </a:r>
            <a:endParaRPr lang="en-US" sz="1200" dirty="0">
              <a:solidFill>
                <a:schemeClr val="bg2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+mn-cs"/>
            </a:endParaRPr>
          </a:p>
        </p:txBody>
      </p:sp>
      <p:sp>
        <p:nvSpPr>
          <p:cNvPr id="18" name="Text Box 3"/>
          <p:cNvSpPr txBox="1">
            <a:spLocks noChangeArrowheads="1"/>
          </p:cNvSpPr>
          <p:nvPr/>
        </p:nvSpPr>
        <p:spPr bwMode="auto">
          <a:xfrm>
            <a:off x="457200" y="1066800"/>
            <a:ext cx="5943600" cy="59400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eaLnBrk="0" hangingPunct="0">
              <a:defRPr/>
            </a:pPr>
            <a:r>
              <a:rPr lang="en-US" sz="2200" i="1" dirty="0">
                <a:solidFill>
                  <a:schemeClr val="accent3"/>
                </a:solidFill>
                <a:latin typeface="Calibri" pitchFamily="34" charset="0"/>
                <a:cs typeface="+mn-cs"/>
              </a:rPr>
              <a:t>Certain establishment and management expenses may be cost-shared:</a:t>
            </a:r>
            <a:r>
              <a:rPr lang="en-US" sz="2200" dirty="0">
                <a:latin typeface="Calibri" pitchFamily="34" charset="0"/>
                <a:cs typeface="+mn-cs"/>
              </a:rPr>
              <a:t> </a:t>
            </a:r>
          </a:p>
          <a:p>
            <a:pPr eaLnBrk="0" hangingPunct="0">
              <a:defRPr/>
            </a:pPr>
            <a:endParaRPr lang="en-US" sz="16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r>
              <a:rPr lang="en-US" sz="2200" dirty="0">
                <a:latin typeface="Calibri" pitchFamily="34" charset="0"/>
                <a:cs typeface="+mn-cs"/>
              </a:rPr>
              <a:t>USDA’s Forest Land Enhancement Program (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+mn-cs"/>
              </a:rPr>
              <a:t>FLEP</a:t>
            </a:r>
            <a:r>
              <a:rPr lang="en-US" sz="2200" dirty="0">
                <a:latin typeface="Calibri" pitchFamily="34" charset="0"/>
                <a:cs typeface="+mn-cs"/>
              </a:rPr>
              <a:t>) provides cost sharing (reimbursement) opportunities for silvopasture “implementation, establishment, maintenance and renovation.” </a:t>
            </a:r>
          </a:p>
          <a:p>
            <a:pPr eaLnBrk="0" hangingPunct="0">
              <a:buFont typeface="Arial" pitchFamily="34" charset="0"/>
              <a:buChar char="•"/>
              <a:defRPr/>
            </a:pPr>
            <a:endParaRPr lang="en-US" sz="2200" dirty="0">
              <a:latin typeface="Calibri" pitchFamily="34" charset="0"/>
              <a:cs typeface="+mn-cs"/>
            </a:endParaRPr>
          </a:p>
          <a:p>
            <a:pPr>
              <a:defRPr/>
            </a:pPr>
            <a:r>
              <a:rPr lang="en-US" sz="2200" dirty="0">
                <a:latin typeface="Calibri" pitchFamily="34" charset="0"/>
                <a:cs typeface="+mn-cs"/>
              </a:rPr>
              <a:t>As of 2007,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+mn-cs"/>
              </a:rPr>
              <a:t>FLEP</a:t>
            </a:r>
            <a:r>
              <a:rPr lang="en-US" sz="2200" dirty="0">
                <a:latin typeface="Calibri" pitchFamily="34" charset="0"/>
                <a:cs typeface="+mn-cs"/>
              </a:rPr>
              <a:t> allows treatment of up to 1,000 acres per year and the maximum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+mn-cs"/>
              </a:rPr>
              <a:t>FLEP</a:t>
            </a:r>
            <a:r>
              <a:rPr lang="en-US" sz="2200" dirty="0">
                <a:latin typeface="Calibri" pitchFamily="34" charset="0"/>
                <a:cs typeface="+mn-cs"/>
              </a:rPr>
              <a:t> cost-share payment for any practice may be up to 75 percent</a:t>
            </a:r>
            <a:r>
              <a:rPr lang="en-US" sz="2200" dirty="0" smtClean="0">
                <a:latin typeface="Calibri" pitchFamily="34" charset="0"/>
                <a:cs typeface="+mn-cs"/>
              </a:rPr>
              <a:t>.</a:t>
            </a:r>
          </a:p>
          <a:p>
            <a:pPr>
              <a:defRPr/>
            </a:pPr>
            <a:endParaRPr lang="en-US" sz="2200" dirty="0" smtClean="0">
              <a:latin typeface="Calibri" pitchFamily="34" charset="0"/>
              <a:cs typeface="+mn-cs"/>
            </a:endParaRPr>
          </a:p>
          <a:p>
            <a:pPr>
              <a:defRPr/>
            </a:pPr>
            <a:r>
              <a:rPr lang="en-US" sz="2200" dirty="0" smtClean="0">
                <a:latin typeface="Calibri" pitchFamily="34" charset="0"/>
                <a:cs typeface="+mn-cs"/>
              </a:rPr>
              <a:t>For </a:t>
            </a:r>
            <a:r>
              <a:rPr lang="en-US" sz="2200" dirty="0">
                <a:latin typeface="Calibri" pitchFamily="34" charset="0"/>
                <a:cs typeface="+mn-cs"/>
              </a:rPr>
              <a:t>information about how </a:t>
            </a:r>
            <a:r>
              <a:rPr lang="en-US" sz="2200" dirty="0">
                <a:solidFill>
                  <a:schemeClr val="accent1">
                    <a:lumMod val="75000"/>
                  </a:schemeClr>
                </a:solidFill>
                <a:latin typeface="Calibri" pitchFamily="34" charset="0"/>
                <a:cs typeface="+mn-cs"/>
              </a:rPr>
              <a:t>FLEP</a:t>
            </a:r>
            <a:r>
              <a:rPr lang="en-US" sz="2200" dirty="0">
                <a:latin typeface="Calibri" pitchFamily="34" charset="0"/>
                <a:cs typeface="+mn-cs"/>
              </a:rPr>
              <a:t> will operate in your state, please contact your State Forestry agency.</a:t>
            </a:r>
          </a:p>
          <a:p>
            <a:pPr eaLnBrk="0" hangingPunct="0">
              <a:defRPr/>
            </a:pPr>
            <a:endParaRPr lang="en-US" sz="2200" dirty="0">
              <a:latin typeface="Calibri" pitchFamily="34" charset="0"/>
              <a:cs typeface="+mn-cs"/>
            </a:endParaRPr>
          </a:p>
          <a:p>
            <a:pPr eaLnBrk="0" hangingPunct="0">
              <a:defRPr/>
            </a:pPr>
            <a:endParaRPr lang="en-US" dirty="0">
              <a:cs typeface="+mn-cs"/>
            </a:endParaRPr>
          </a:p>
        </p:txBody>
      </p:sp>
      <p:pic>
        <p:nvPicPr>
          <p:cNvPr id="22530" name="Picture 2" descr="http://www.fs.fed.us/spf/coop/images/flep.gif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553200" y="1981200"/>
            <a:ext cx="1995834" cy="2667000"/>
          </a:xfrm>
          <a:prstGeom prst="rect">
            <a:avLst/>
          </a:prstGeom>
          <a:noFill/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Blank Presentation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Blank Presentatio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11038</TotalTime>
  <Words>619</Words>
  <Application>Microsoft PowerPoint</Application>
  <PresentationFormat>On-screen Show (4:3)</PresentationFormat>
  <Paragraphs>87</Paragraphs>
  <Slides>11</Slides>
  <Notes>11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3" baseType="lpstr">
      <vt:lpstr>Blank Presentation</vt:lpstr>
      <vt:lpstr>Worksheet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Company>Dell Computer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Hispanic Labor in North Carolina’s Forest Industry: A Proposed Study of Employer and Laborer Perspectives</dc:title>
  <dc:creator>James Victor Hamilton, Jr.</dc:creator>
  <cp:lastModifiedBy>Jim Hamilton</cp:lastModifiedBy>
  <cp:revision>531</cp:revision>
  <dcterms:created xsi:type="dcterms:W3CDTF">2000-11-29T03:59:23Z</dcterms:created>
  <dcterms:modified xsi:type="dcterms:W3CDTF">2009-02-06T20:38:22Z</dcterms:modified>
</cp:coreProperties>
</file>