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285" r:id="rId2"/>
    <p:sldId id="279" r:id="rId3"/>
    <p:sldId id="288" r:id="rId4"/>
    <p:sldId id="281" r:id="rId5"/>
    <p:sldId id="284" r:id="rId6"/>
    <p:sldId id="286" r:id="rId7"/>
    <p:sldId id="282" r:id="rId8"/>
    <p:sldId id="259" r:id="rId9"/>
    <p:sldId id="287" r:id="rId10"/>
    <p:sldId id="289" r:id="rId11"/>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6600"/>
    <a:srgbClr val="999933"/>
    <a:srgbClr val="666633"/>
    <a:srgbClr val="17360C"/>
    <a:srgbClr val="1B3E0E"/>
    <a:srgbClr val="2A4F09"/>
    <a:srgbClr val="0C5039"/>
    <a:srgbClr val="F0D00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251" autoAdjust="0"/>
    <p:restoredTop sz="94491" autoAdjust="0"/>
  </p:normalViewPr>
  <p:slideViewPr>
    <p:cSldViewPr>
      <p:cViewPr>
        <p:scale>
          <a:sx n="70" d="100"/>
          <a:sy n="70" d="100"/>
        </p:scale>
        <p:origin x="-648"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7" d="100"/>
          <a:sy n="57" d="100"/>
        </p:scale>
        <p:origin x="-1836"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endParaRPr lang="en-US"/>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528B2816-9795-4CA3-B290-791C458DBA9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16AE807C-9103-4E2C-82F6-108C0AFA3F8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smtClean="0">
              <a:latin typeface="Arial" charset="0"/>
            </a:endParaRPr>
          </a:p>
        </p:txBody>
      </p:sp>
      <p:sp>
        <p:nvSpPr>
          <p:cNvPr id="16387" name="Slide Number Placeholder 3"/>
          <p:cNvSpPr>
            <a:spLocks noGrp="1"/>
          </p:cNvSpPr>
          <p:nvPr>
            <p:ph type="sldNum" sz="quarter" idx="5"/>
          </p:nvPr>
        </p:nvSpPr>
        <p:spPr>
          <a:noFill/>
        </p:spPr>
        <p:txBody>
          <a:bodyPr/>
          <a:lstStyle/>
          <a:p>
            <a:fld id="{D1995AD3-7BF9-4892-BC89-55949866CEB2}" type="slidenum">
              <a:rPr lang="en-US" smtClean="0">
                <a:latin typeface="Arial" charset="0"/>
              </a:rPr>
              <a:pPr/>
              <a:t>1</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87E857-165C-43D9-B96A-D5DA85C6B586}" type="slidenum">
              <a:rPr lang="en-US" smtClean="0"/>
              <a:pPr>
                <a:defRPr/>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6AE807C-9103-4E2C-82F6-108C0AFA3F82}"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6AE807C-9103-4E2C-82F6-108C0AFA3F82}"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6AE807C-9103-4E2C-82F6-108C0AFA3F82}"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6AE807C-9103-4E2C-82F6-108C0AFA3F82}"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6AE807C-9103-4E2C-82F6-108C0AFA3F82}"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6AE807C-9103-4E2C-82F6-108C0AFA3F82}"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6AE807C-9103-4E2C-82F6-108C0AFA3F82}"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6AE807C-9103-4E2C-82F6-108C0AFA3F8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DF6D6A-464B-4AB0-9DCF-90F00C1C3680}"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AFC0E0-2BE3-43CF-AC60-74CA7FD3D447}"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94CEC-C817-4407-B283-704F41307DC0}"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9A8D07-0C6A-4A75-9783-80BBE68340D5}"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A1D8F9-5353-45F0-A996-DC1064B50220}"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A2A15D-F76B-4A08-B957-E2963F850655}"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3DE740-780D-457B-88CF-FB491CAF3D60}"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7ECA66-55AD-4788-B865-161BA42EB2D1}"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019530-8F6C-4248-9E87-9D7FBFE29EBA}"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66ABF1-98AB-45FE-AE63-2511CC5002B4}"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1DC4BB-FAA2-4ACC-B937-F588B17EAA14}"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pitchFamily="34" charset="0"/>
              </a:defRPr>
            </a:lvl1pPr>
          </a:lstStyle>
          <a:p>
            <a:pPr>
              <a:defRPr/>
            </a:pPr>
            <a:fld id="{F692FFCC-706F-4DBE-A4C7-E4CD67BB1E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6"/>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15" name="Rectangle 16"/>
          <p:cNvSpPr>
            <a:spLocks noChangeArrowheads="1"/>
          </p:cNvSpPr>
          <p:nvPr/>
        </p:nvSpPr>
        <p:spPr bwMode="auto">
          <a:xfrm>
            <a:off x="0" y="609600"/>
            <a:ext cx="9144000" cy="533400"/>
          </a:xfrm>
          <a:prstGeom prst="rect">
            <a:avLst/>
          </a:prstGeom>
          <a:noFill/>
          <a:ln w="9525">
            <a:noFill/>
            <a:miter lim="800000"/>
            <a:headEnd/>
            <a:tailEnd/>
          </a:ln>
        </p:spPr>
        <p:txBody>
          <a:bodyPr anchor="ctr"/>
          <a:lstStyle/>
          <a:p>
            <a:pPr algn="ctr" eaLnBrk="0" hangingPunct="0">
              <a:defRPr/>
            </a:pPr>
            <a:r>
              <a:rPr lang="en-US" sz="2400" dirty="0">
                <a:solidFill>
                  <a:schemeClr val="bg1"/>
                </a:solidFill>
                <a:effectLst>
                  <a:outerShdw blurRad="38100" dist="38100" dir="2700000" algn="tl">
                    <a:srgbClr val="000000">
                      <a:alpha val="43137"/>
                    </a:srgbClr>
                  </a:outerShdw>
                </a:effectLst>
                <a:latin typeface="Calibri" pitchFamily="34" charset="0"/>
                <a:ea typeface="Estrangelo Edessa" pitchFamily="66"/>
                <a:cs typeface="Times New Roman" pitchFamily="18" charset="0"/>
              </a:rPr>
              <a:t>module </a:t>
            </a:r>
            <a:r>
              <a:rPr lang="en-US" sz="2400" dirty="0" smtClean="0">
                <a:solidFill>
                  <a:schemeClr val="bg1"/>
                </a:solidFill>
                <a:effectLst>
                  <a:outerShdw blurRad="38100" dist="38100" dir="2700000" algn="tl">
                    <a:srgbClr val="000000">
                      <a:alpha val="43137"/>
                    </a:srgbClr>
                  </a:outerShdw>
                </a:effectLst>
                <a:latin typeface="Calibri" pitchFamily="34" charset="0"/>
                <a:ea typeface="Estrangelo Edessa" pitchFamily="66"/>
                <a:cs typeface="Times New Roman" pitchFamily="18" charset="0"/>
              </a:rPr>
              <a:t>#2</a:t>
            </a:r>
            <a:endParaRPr lang="en-US" sz="2400" dirty="0">
              <a:solidFill>
                <a:schemeClr val="bg1"/>
              </a:solidFill>
              <a:effectLst>
                <a:outerShdw blurRad="38100" dist="38100" dir="2700000" algn="tl">
                  <a:srgbClr val="000000">
                    <a:alpha val="43137"/>
                  </a:srgbClr>
                </a:outerShdw>
              </a:effectLst>
              <a:latin typeface="Calibri" pitchFamily="34" charset="0"/>
              <a:ea typeface="Estrangelo Edessa" pitchFamily="66"/>
              <a:cs typeface="Times New Roman" pitchFamily="18" charset="0"/>
            </a:endParaRPr>
          </a:p>
          <a:p>
            <a:pPr algn="ctr" eaLnBrk="0" hangingPunct="0">
              <a:defRPr/>
            </a:pPr>
            <a:r>
              <a:rPr lang="en-US" sz="32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Tree Spacing and Row Arrangement</a:t>
            </a:r>
            <a:endParaRPr lang="en-US" sz="32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sp>
        <p:nvSpPr>
          <p:cNvPr id="17" name="Rectangle 16"/>
          <p:cNvSpPr txBox="1">
            <a:spLocks noChangeArrowheads="1"/>
          </p:cNvSpPr>
          <p:nvPr/>
        </p:nvSpPr>
        <p:spPr bwMode="auto">
          <a:xfrm>
            <a:off x="0" y="6019800"/>
            <a:ext cx="9144000" cy="533400"/>
          </a:xfrm>
          <a:prstGeom prst="rect">
            <a:avLst/>
          </a:prstGeom>
          <a:noFill/>
          <a:ln w="9525">
            <a:noFill/>
            <a:miter lim="800000"/>
            <a:headEnd/>
            <a:tailEnd/>
          </a:ln>
        </p:spPr>
        <p:txBody>
          <a:bodyPr anchor="ctr"/>
          <a:lstStyle/>
          <a:p>
            <a:pPr algn="ctr" eaLnBrk="0" hangingPunct="0">
              <a:defRPr/>
            </a:pPr>
            <a:r>
              <a:rPr lang="en-US" sz="2800" kern="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Pine </a:t>
            </a:r>
            <a:r>
              <a:rPr lang="en-US" sz="2800" kern="0" dirty="0" err="1">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Silvopasture</a:t>
            </a:r>
            <a:r>
              <a:rPr lang="en-US" sz="2800" kern="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 in the Southeast </a:t>
            </a:r>
          </a:p>
        </p:txBody>
      </p:sp>
      <p:pic>
        <p:nvPicPr>
          <p:cNvPr id="12290" name="Picture 2" descr="http://www.afrc.uamont.edu/growthyield/montthinprun/agroforestry/area3_wide.jpg"/>
          <p:cNvPicPr>
            <a:picLocks noChangeAspect="1" noChangeArrowheads="1"/>
          </p:cNvPicPr>
          <p:nvPr/>
        </p:nvPicPr>
        <p:blipFill>
          <a:blip r:embed="rId3"/>
          <a:srcRect/>
          <a:stretch>
            <a:fillRect/>
          </a:stretch>
        </p:blipFill>
        <p:spPr bwMode="auto">
          <a:xfrm>
            <a:off x="1679296" y="1524000"/>
            <a:ext cx="5785408" cy="4343400"/>
          </a:xfrm>
          <a:prstGeom prst="rect">
            <a:avLst/>
          </a:prstGeom>
          <a:noFill/>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2" name="Rectangle 11"/>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3" name="Isosceles Triangle 12"/>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4" name="Rectangle 13"/>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Summary</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sp>
        <p:nvSpPr>
          <p:cNvPr id="7"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2a}       Slide: 10/10</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pic>
        <p:nvPicPr>
          <p:cNvPr id="8"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10" name="TextBox 9"/>
          <p:cNvSpPr txBox="1"/>
          <p:nvPr/>
        </p:nvSpPr>
        <p:spPr>
          <a:xfrm>
            <a:off x="457201" y="1066800"/>
            <a:ext cx="3810000" cy="5170646"/>
          </a:xfrm>
          <a:prstGeom prst="rect">
            <a:avLst/>
          </a:prstGeom>
          <a:noFill/>
        </p:spPr>
        <p:txBody>
          <a:bodyPr wrap="square" rtlCol="0">
            <a:spAutoFit/>
          </a:bodyPr>
          <a:lstStyle/>
          <a:p>
            <a:r>
              <a:rPr lang="en-US" dirty="0" smtClean="0">
                <a:latin typeface="Calibri" pitchFamily="34" charset="0"/>
              </a:rPr>
              <a:t>Site conditions and producer objectives should ultimately dictate the desired planting arrangement. </a:t>
            </a:r>
            <a:endParaRPr lang="en-US" dirty="0" smtClean="0">
              <a:latin typeface="Calibri" pitchFamily="34" charset="0"/>
            </a:endParaRPr>
          </a:p>
          <a:p>
            <a:endParaRPr lang="en-US" dirty="0" smtClean="0">
              <a:latin typeface="Calibri" pitchFamily="34" charset="0"/>
            </a:endParaRPr>
          </a:p>
          <a:p>
            <a:r>
              <a:rPr lang="en-US" dirty="0" smtClean="0">
                <a:latin typeface="Calibri" pitchFamily="34" charset="0"/>
              </a:rPr>
              <a:t>Whether you chose a single or double row system to establish silvopasture in an existing pasture, or convert an existing stand,  </a:t>
            </a:r>
            <a:r>
              <a:rPr lang="en-US" dirty="0" smtClean="0">
                <a:latin typeface="Calibri" pitchFamily="34" charset="0"/>
              </a:rPr>
              <a:t>p</a:t>
            </a:r>
            <a:r>
              <a:rPr lang="en-US" dirty="0" smtClean="0">
                <a:latin typeface="Calibri" pitchFamily="34" charset="0"/>
              </a:rPr>
              <a:t>roper tree spacing and row arrangement is key to the production of high quality forage in the short term and </a:t>
            </a:r>
            <a:r>
              <a:rPr lang="en-US" dirty="0" err="1" smtClean="0">
                <a:latin typeface="Calibri" pitchFamily="34" charset="0"/>
              </a:rPr>
              <a:t>sawtimber</a:t>
            </a:r>
            <a:r>
              <a:rPr lang="en-US" dirty="0" smtClean="0">
                <a:latin typeface="Calibri" pitchFamily="34" charset="0"/>
              </a:rPr>
              <a:t> in the long run.  </a:t>
            </a:r>
          </a:p>
          <a:p>
            <a:endParaRPr lang="en-US" dirty="0"/>
          </a:p>
        </p:txBody>
      </p:sp>
      <p:pic>
        <p:nvPicPr>
          <p:cNvPr id="3074" name="Picture 2" descr="C:\Documents and Settings\jhamilton\My Documents\Silvopasture Course\Silvopasture_Pics\August2008Silvopics\IMG_1406.jpg"/>
          <p:cNvPicPr>
            <a:picLocks noChangeAspect="1" noChangeArrowheads="1"/>
          </p:cNvPicPr>
          <p:nvPr/>
        </p:nvPicPr>
        <p:blipFill>
          <a:blip r:embed="rId4" cstate="print"/>
          <a:srcRect l="31579" b="28070"/>
          <a:stretch>
            <a:fillRect/>
          </a:stretch>
        </p:blipFill>
        <p:spPr bwMode="auto">
          <a:xfrm>
            <a:off x="4267200" y="1371600"/>
            <a:ext cx="4419600" cy="3484685"/>
          </a:xfrm>
          <a:prstGeom prst="rect">
            <a:avLst/>
          </a:prstGeom>
          <a:noFill/>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6"/>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17410" name="Rectangle 17"/>
          <p:cNvSpPr>
            <a:spLocks noChangeArrowheads="1"/>
          </p:cNvSpPr>
          <p:nvPr/>
        </p:nvSpPr>
        <p:spPr bwMode="auto">
          <a:xfrm>
            <a:off x="304800" y="914400"/>
            <a:ext cx="8534400" cy="5562600"/>
          </a:xfrm>
          <a:prstGeom prst="rect">
            <a:avLst/>
          </a:prstGeom>
          <a:solidFill>
            <a:schemeClr val="bg1"/>
          </a:solidFill>
          <a:ln w="9525" algn="ctr">
            <a:noFill/>
            <a:round/>
            <a:headEnd/>
            <a:tailEnd/>
          </a:ln>
        </p:spPr>
        <p:txBody>
          <a:bodyPr/>
          <a:lstStyle/>
          <a:p>
            <a:pPr eaLnBrk="0" hangingPunct="0"/>
            <a:endParaRPr lang="en-US" sz="1600" dirty="0"/>
          </a:p>
        </p:txBody>
      </p:sp>
      <p:sp>
        <p:nvSpPr>
          <p:cNvPr id="17411" name="Rectangle 22"/>
          <p:cNvSpPr>
            <a:spLocks noChangeArrowheads="1"/>
          </p:cNvSpPr>
          <p:nvPr/>
        </p:nvSpPr>
        <p:spPr bwMode="auto">
          <a:xfrm>
            <a:off x="533400" y="1295400"/>
            <a:ext cx="8001000" cy="838200"/>
          </a:xfrm>
          <a:prstGeom prst="rect">
            <a:avLst/>
          </a:prstGeom>
          <a:solidFill>
            <a:srgbClr val="999933"/>
          </a:solidFill>
          <a:ln w="9525" algn="ctr">
            <a:noFill/>
            <a:round/>
            <a:headEnd/>
            <a:tailEnd/>
          </a:ln>
        </p:spPr>
        <p:txBody>
          <a:bodyPr/>
          <a:lstStyle/>
          <a:p>
            <a:pPr eaLnBrk="0" hangingPunct="0"/>
            <a:endParaRPr lang="en-US" sz="1600"/>
          </a:p>
        </p:txBody>
      </p:sp>
      <p:sp>
        <p:nvSpPr>
          <p:cNvPr id="15366" name="Text Box 11"/>
          <p:cNvSpPr txBox="1">
            <a:spLocks noChangeArrowheads="1"/>
          </p:cNvSpPr>
          <p:nvPr/>
        </p:nvSpPr>
        <p:spPr bwMode="auto">
          <a:xfrm>
            <a:off x="685800" y="1314450"/>
            <a:ext cx="7696200" cy="769441"/>
          </a:xfrm>
          <a:prstGeom prst="rect">
            <a:avLst/>
          </a:prstGeom>
          <a:noFill/>
          <a:ln w="9525">
            <a:noFill/>
            <a:miter lim="800000"/>
            <a:headEnd/>
            <a:tailEnd/>
          </a:ln>
        </p:spPr>
        <p:txBody>
          <a:bodyPr wrap="square">
            <a:spAutoFit/>
          </a:bodyPr>
          <a:lstStyle/>
          <a:p>
            <a:r>
              <a:rPr lang="en-US" dirty="0" smtClean="0">
                <a:solidFill>
                  <a:schemeClr val="bg1"/>
                </a:solidFill>
                <a:latin typeface="Calibri" pitchFamily="34" charset="0"/>
              </a:rPr>
              <a:t>Trees in a silvopasture system are planted at much lower densities than traditional forestry plantations.</a:t>
            </a:r>
          </a:p>
        </p:txBody>
      </p:sp>
      <p:pic>
        <p:nvPicPr>
          <p:cNvPr id="17415" name="Picture 8"/>
          <p:cNvPicPr>
            <a:picLocks noChangeAspect="1" noChangeArrowheads="1"/>
          </p:cNvPicPr>
          <p:nvPr/>
        </p:nvPicPr>
        <p:blipFill>
          <a:blip r:embed="rId3"/>
          <a:srcRect/>
          <a:stretch>
            <a:fillRect/>
          </a:stretch>
        </p:blipFill>
        <p:spPr bwMode="auto">
          <a:xfrm>
            <a:off x="304800" y="6324600"/>
            <a:ext cx="8534400" cy="228600"/>
          </a:xfrm>
          <a:prstGeom prst="rect">
            <a:avLst/>
          </a:prstGeom>
          <a:noFill/>
          <a:ln w="9525">
            <a:noFill/>
            <a:miter lim="800000"/>
            <a:headEnd/>
            <a:tailEnd/>
          </a:ln>
        </p:spPr>
      </p:pic>
      <p:sp>
        <p:nvSpPr>
          <p:cNvPr id="10" name="TextBox 9"/>
          <p:cNvSpPr txBox="1"/>
          <p:nvPr/>
        </p:nvSpPr>
        <p:spPr>
          <a:xfrm>
            <a:off x="685800" y="2667000"/>
            <a:ext cx="2743200" cy="2123658"/>
          </a:xfrm>
          <a:prstGeom prst="rect">
            <a:avLst/>
          </a:prstGeom>
          <a:noFill/>
        </p:spPr>
        <p:txBody>
          <a:bodyPr wrap="square" rtlCol="0">
            <a:spAutoFit/>
          </a:bodyPr>
          <a:lstStyle/>
          <a:p>
            <a:r>
              <a:rPr lang="en-US" dirty="0" smtClean="0">
                <a:latin typeface="Calibri" pitchFamily="34" charset="0"/>
              </a:rPr>
              <a:t>A </a:t>
            </a:r>
            <a:r>
              <a:rPr lang="en-US" dirty="0">
                <a:latin typeface="Calibri" pitchFamily="34" charset="0"/>
              </a:rPr>
              <a:t>healthy </a:t>
            </a:r>
            <a:r>
              <a:rPr lang="en-US" dirty="0" smtClean="0">
                <a:latin typeface="Calibri" pitchFamily="34" charset="0"/>
              </a:rPr>
              <a:t>planting range </a:t>
            </a:r>
            <a:r>
              <a:rPr lang="en-US" dirty="0">
                <a:latin typeface="Calibri" pitchFamily="34" charset="0"/>
              </a:rPr>
              <a:t>for silvopasture establishment is typically between 200-400 trees per acre. </a:t>
            </a:r>
          </a:p>
        </p:txBody>
      </p:sp>
      <p:pic>
        <p:nvPicPr>
          <p:cNvPr id="17418" name="Picture 10" descr="C:\Documents and Settings\jhamilton\My Documents\Silvopasture Course\Silvopasture_Pics\IMG_0608.jpg"/>
          <p:cNvPicPr>
            <a:picLocks noChangeAspect="1" noChangeArrowheads="1"/>
          </p:cNvPicPr>
          <p:nvPr/>
        </p:nvPicPr>
        <p:blipFill>
          <a:blip r:embed="rId4" cstate="print"/>
          <a:srcRect l="18182" t="8658"/>
          <a:stretch>
            <a:fillRect/>
          </a:stretch>
        </p:blipFill>
        <p:spPr bwMode="auto">
          <a:xfrm>
            <a:off x="3733800" y="2286000"/>
            <a:ext cx="4800600" cy="4019551"/>
          </a:xfrm>
          <a:prstGeom prst="rect">
            <a:avLst/>
          </a:prstGeom>
          <a:noFill/>
        </p:spPr>
      </p:pic>
      <p:sp>
        <p:nvSpPr>
          <p:cNvPr id="14"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Getting Started</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sp>
        <p:nvSpPr>
          <p:cNvPr id="15" name="Isosceles Triangle 14"/>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6"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2a}       Slide: 2/10</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8"/>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18434" name="Rectangle 9"/>
          <p:cNvSpPr>
            <a:spLocks noChangeArrowheads="1"/>
          </p:cNvSpPr>
          <p:nvPr/>
        </p:nvSpPr>
        <p:spPr bwMode="auto">
          <a:xfrm>
            <a:off x="304800" y="914400"/>
            <a:ext cx="8534400" cy="5562600"/>
          </a:xfrm>
          <a:prstGeom prst="rect">
            <a:avLst/>
          </a:prstGeom>
          <a:solidFill>
            <a:schemeClr val="bg1"/>
          </a:solidFill>
          <a:ln w="9525" algn="ctr">
            <a:noFill/>
            <a:round/>
            <a:headEnd/>
            <a:tailEnd/>
          </a:ln>
        </p:spPr>
        <p:txBody>
          <a:bodyPr/>
          <a:lstStyle/>
          <a:p>
            <a:pPr eaLnBrk="0" hangingPunct="0"/>
            <a:endParaRPr lang="en-US" sz="1600" dirty="0"/>
          </a:p>
        </p:txBody>
      </p:sp>
      <p:sp>
        <p:nvSpPr>
          <p:cNvPr id="17" name="Rectangle 16"/>
          <p:cNvSpPr>
            <a:spLocks noChangeArrowheads="1"/>
          </p:cNvSpPr>
          <p:nvPr/>
        </p:nvSpPr>
        <p:spPr bwMode="auto">
          <a:xfrm>
            <a:off x="609600" y="228600"/>
            <a:ext cx="72390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Lower Density Effect on Tree Diameter </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18438" name="Picture 8"/>
          <p:cNvPicPr>
            <a:picLocks noChangeAspect="1" noChangeArrowheads="1"/>
          </p:cNvPicPr>
          <p:nvPr/>
        </p:nvPicPr>
        <p:blipFill>
          <a:blip r:embed="rId3"/>
          <a:srcRect/>
          <a:stretch>
            <a:fillRect/>
          </a:stretch>
        </p:blipFill>
        <p:spPr bwMode="auto">
          <a:xfrm>
            <a:off x="304800" y="6324600"/>
            <a:ext cx="8534400" cy="228600"/>
          </a:xfrm>
          <a:prstGeom prst="rect">
            <a:avLst/>
          </a:prstGeom>
          <a:noFill/>
          <a:ln w="9525">
            <a:noFill/>
            <a:miter lim="800000"/>
            <a:headEnd/>
            <a:tailEnd/>
          </a:ln>
        </p:spPr>
      </p:pic>
      <p:sp>
        <p:nvSpPr>
          <p:cNvPr id="18439" name="Isosceles Triangle 11"/>
          <p:cNvSpPr>
            <a:spLocks noChangeArrowheads="1"/>
          </p:cNvSpPr>
          <p:nvPr/>
        </p:nvSpPr>
        <p:spPr bwMode="auto">
          <a:xfrm rot="5400000" flipH="1">
            <a:off x="355600" y="419100"/>
            <a:ext cx="203200" cy="152400"/>
          </a:xfrm>
          <a:prstGeom prst="triangle">
            <a:avLst>
              <a:gd name="adj" fmla="val 50000"/>
            </a:avLst>
          </a:prstGeom>
          <a:solidFill>
            <a:srgbClr val="F2550E"/>
          </a:solidFill>
          <a:ln w="9525" algn="ctr">
            <a:noFill/>
            <a:round/>
            <a:headEnd/>
            <a:tailEnd/>
          </a:ln>
        </p:spPr>
        <p:txBody>
          <a:bodyPr/>
          <a:lstStyle/>
          <a:p>
            <a:pPr eaLnBrk="0" hangingPunct="0"/>
            <a:endParaRPr lang="en-US" sz="1600"/>
          </a:p>
        </p:txBody>
      </p:sp>
      <p:pic>
        <p:nvPicPr>
          <p:cNvPr id="26626" name="Picture 2" descr="stumppic"/>
          <p:cNvPicPr>
            <a:picLocks noChangeAspect="1" noChangeArrowheads="1"/>
          </p:cNvPicPr>
          <p:nvPr/>
        </p:nvPicPr>
        <p:blipFill>
          <a:blip r:embed="rId4"/>
          <a:srcRect t="2564" r="3922" b="2571"/>
          <a:stretch>
            <a:fillRect/>
          </a:stretch>
        </p:blipFill>
        <p:spPr bwMode="auto">
          <a:xfrm>
            <a:off x="2362200" y="2514600"/>
            <a:ext cx="4137454" cy="3124200"/>
          </a:xfrm>
          <a:prstGeom prst="rect">
            <a:avLst/>
          </a:prstGeom>
          <a:noFill/>
          <a:ln w="9525" algn="in">
            <a:noFill/>
            <a:miter lim="800000"/>
            <a:headEnd/>
            <a:tailEnd/>
          </a:ln>
          <a:effectLst/>
        </p:spPr>
      </p:pic>
      <p:sp>
        <p:nvSpPr>
          <p:cNvPr id="12" name="TextBox 11"/>
          <p:cNvSpPr txBox="1"/>
          <p:nvPr/>
        </p:nvSpPr>
        <p:spPr>
          <a:xfrm>
            <a:off x="457200" y="1143000"/>
            <a:ext cx="8077200" cy="1785104"/>
          </a:xfrm>
          <a:prstGeom prst="rect">
            <a:avLst/>
          </a:prstGeom>
          <a:noFill/>
        </p:spPr>
        <p:txBody>
          <a:bodyPr wrap="square" rtlCol="0">
            <a:spAutoFit/>
          </a:bodyPr>
          <a:lstStyle/>
          <a:p>
            <a:r>
              <a:rPr lang="en-US" dirty="0" smtClean="0">
                <a:latin typeface="Calibri" pitchFamily="34" charset="0"/>
              </a:rPr>
              <a:t>Tree diameter growth in lower density stands is accelerated due to reduced competition.  Proper tree pattern will produce larger logs. For harvested logs (stumpage), size is valued more than number of rings per inch. </a:t>
            </a:r>
          </a:p>
          <a:p>
            <a:endParaRPr lang="en-US" dirty="0"/>
          </a:p>
        </p:txBody>
      </p:sp>
      <p:sp>
        <p:nvSpPr>
          <p:cNvPr id="13" name="Rectangle 12"/>
          <p:cNvSpPr/>
          <p:nvPr/>
        </p:nvSpPr>
        <p:spPr>
          <a:xfrm>
            <a:off x="2590800" y="5791200"/>
            <a:ext cx="4572000" cy="369332"/>
          </a:xfrm>
          <a:prstGeom prst="rect">
            <a:avLst/>
          </a:prstGeom>
        </p:spPr>
        <p:txBody>
          <a:bodyPr wrap="square">
            <a:spAutoFit/>
          </a:bodyPr>
          <a:lstStyle/>
          <a:p>
            <a:r>
              <a:rPr lang="en-US" sz="1800" i="1" dirty="0" smtClean="0">
                <a:solidFill>
                  <a:schemeClr val="accent3"/>
                </a:solidFill>
                <a:latin typeface="Calibri" pitchFamily="34" charset="0"/>
              </a:rPr>
              <a:t>Dimensions indicate spacing (in feet) of trees.</a:t>
            </a:r>
            <a:endParaRPr lang="en-US" sz="1800" i="1" dirty="0">
              <a:solidFill>
                <a:schemeClr val="accent3"/>
              </a:solidFill>
            </a:endParaRPr>
          </a:p>
        </p:txBody>
      </p:sp>
      <p:pic>
        <p:nvPicPr>
          <p:cNvPr id="14" name="Picture 2"/>
          <p:cNvPicPr>
            <a:picLocks noChangeAspect="1" noChangeArrowheads="1"/>
          </p:cNvPicPr>
          <p:nvPr/>
        </p:nvPicPr>
        <p:blipFill>
          <a:blip r:embed="rId5"/>
          <a:srcRect/>
          <a:stretch>
            <a:fillRect/>
          </a:stretch>
        </p:blipFill>
        <p:spPr bwMode="auto">
          <a:xfrm>
            <a:off x="2133600" y="5715000"/>
            <a:ext cx="533400" cy="533400"/>
          </a:xfrm>
          <a:prstGeom prst="rect">
            <a:avLst/>
          </a:prstGeom>
          <a:noFill/>
          <a:ln w="9525">
            <a:noFill/>
            <a:miter lim="800000"/>
            <a:headEnd/>
            <a:tailEnd/>
          </a:ln>
          <a:effectLst/>
        </p:spPr>
      </p:pic>
      <p:sp>
        <p:nvSpPr>
          <p:cNvPr id="16"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2a}       Slide: 3/10</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20482" name="Rectangle 2"/>
          <p:cNvSpPr>
            <a:spLocks noChangeArrowheads="1"/>
          </p:cNvSpPr>
          <p:nvPr/>
        </p:nvSpPr>
        <p:spPr bwMode="auto">
          <a:xfrm>
            <a:off x="304800" y="914400"/>
            <a:ext cx="8534400" cy="5410200"/>
          </a:xfrm>
          <a:prstGeom prst="rect">
            <a:avLst/>
          </a:prstGeom>
          <a:solidFill>
            <a:schemeClr val="bg1"/>
          </a:solidFill>
          <a:ln w="9525" algn="ctr">
            <a:noFill/>
            <a:round/>
            <a:headEnd/>
            <a:tailEnd/>
          </a:ln>
        </p:spPr>
        <p:txBody>
          <a:bodyPr/>
          <a:lstStyle/>
          <a:p>
            <a:pPr eaLnBrk="0" hangingPunct="0"/>
            <a:endParaRPr lang="en-US" sz="1600"/>
          </a:p>
        </p:txBody>
      </p:sp>
      <p:sp>
        <p:nvSpPr>
          <p:cNvPr id="5" name="Rectangle 16"/>
          <p:cNvSpPr>
            <a:spLocks noChangeArrowheads="1"/>
          </p:cNvSpPr>
          <p:nvPr/>
        </p:nvSpPr>
        <p:spPr bwMode="auto">
          <a:xfrm>
            <a:off x="609600" y="228600"/>
            <a:ext cx="72390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Lower Density Effect on Forage and Cattle</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sp>
        <p:nvSpPr>
          <p:cNvPr id="20484" name="Text Box 7"/>
          <p:cNvSpPr txBox="1">
            <a:spLocks noChangeArrowheads="1"/>
          </p:cNvSpPr>
          <p:nvPr/>
        </p:nvSpPr>
        <p:spPr bwMode="auto">
          <a:xfrm>
            <a:off x="457200" y="1144250"/>
            <a:ext cx="8077200" cy="1446550"/>
          </a:xfrm>
          <a:prstGeom prst="rect">
            <a:avLst/>
          </a:prstGeom>
          <a:noFill/>
          <a:ln w="9525">
            <a:noFill/>
            <a:miter lim="800000"/>
            <a:headEnd/>
            <a:tailEnd/>
          </a:ln>
        </p:spPr>
        <p:txBody>
          <a:bodyPr wrap="square">
            <a:spAutoFit/>
          </a:bodyPr>
          <a:lstStyle/>
          <a:p>
            <a:r>
              <a:rPr lang="en-US" dirty="0" smtClean="0">
                <a:latin typeface="Calibri" pitchFamily="34" charset="0"/>
              </a:rPr>
              <a:t>Lower density stands permit enough sunlight to penetrate to the forest floor to stimulate forage growth. Shade allows cattle to graze throughout the day with reduced sun stress.</a:t>
            </a:r>
          </a:p>
          <a:p>
            <a:endParaRPr lang="en-US" dirty="0" smtClean="0">
              <a:latin typeface="Calibri" pitchFamily="34" charset="0"/>
            </a:endParaRPr>
          </a:p>
        </p:txBody>
      </p:sp>
      <p:pic>
        <p:nvPicPr>
          <p:cNvPr id="20486" name="Picture 8"/>
          <p:cNvPicPr>
            <a:picLocks noChangeAspect="1" noChangeArrowheads="1"/>
          </p:cNvPicPr>
          <p:nvPr/>
        </p:nvPicPr>
        <p:blipFill>
          <a:blip r:embed="rId3"/>
          <a:srcRect/>
          <a:stretch>
            <a:fillRect/>
          </a:stretch>
        </p:blipFill>
        <p:spPr bwMode="auto">
          <a:xfrm>
            <a:off x="304800" y="6324600"/>
            <a:ext cx="8534400" cy="228600"/>
          </a:xfrm>
          <a:prstGeom prst="rect">
            <a:avLst/>
          </a:prstGeom>
          <a:noFill/>
          <a:ln w="9525">
            <a:noFill/>
            <a:miter lim="800000"/>
            <a:headEnd/>
            <a:tailEnd/>
          </a:ln>
        </p:spPr>
      </p:pic>
      <p:sp>
        <p:nvSpPr>
          <p:cNvPr id="20489" name="Isosceles Triangle 10"/>
          <p:cNvSpPr>
            <a:spLocks noChangeArrowheads="1"/>
          </p:cNvSpPr>
          <p:nvPr/>
        </p:nvSpPr>
        <p:spPr bwMode="auto">
          <a:xfrm rot="5400000" flipH="1">
            <a:off x="355600" y="419100"/>
            <a:ext cx="203200" cy="152400"/>
          </a:xfrm>
          <a:prstGeom prst="triangle">
            <a:avLst>
              <a:gd name="adj" fmla="val 50000"/>
            </a:avLst>
          </a:prstGeom>
          <a:solidFill>
            <a:srgbClr val="F2550E"/>
          </a:solidFill>
          <a:ln w="9525" algn="ctr">
            <a:noFill/>
            <a:round/>
            <a:headEnd/>
            <a:tailEnd/>
          </a:ln>
        </p:spPr>
        <p:txBody>
          <a:bodyPr/>
          <a:lstStyle/>
          <a:p>
            <a:pPr eaLnBrk="0" hangingPunct="0"/>
            <a:endParaRPr lang="en-US" sz="1600"/>
          </a:p>
        </p:txBody>
      </p:sp>
      <p:pic>
        <p:nvPicPr>
          <p:cNvPr id="6145" name="Picture 1"/>
          <p:cNvPicPr>
            <a:picLocks noChangeAspect="1" noChangeArrowheads="1"/>
          </p:cNvPicPr>
          <p:nvPr/>
        </p:nvPicPr>
        <p:blipFill>
          <a:blip r:embed="rId4"/>
          <a:srcRect l="1562" b="2360"/>
          <a:stretch>
            <a:fillRect/>
          </a:stretch>
        </p:blipFill>
        <p:spPr bwMode="auto">
          <a:xfrm>
            <a:off x="2133600" y="2667000"/>
            <a:ext cx="4803358" cy="3200400"/>
          </a:xfrm>
          <a:prstGeom prst="rect">
            <a:avLst/>
          </a:prstGeom>
          <a:noFill/>
          <a:ln w="9525">
            <a:noFill/>
            <a:miter lim="800000"/>
            <a:headEnd/>
            <a:tailEnd/>
          </a:ln>
          <a:effectLst/>
        </p:spPr>
      </p:pic>
      <p:sp>
        <p:nvSpPr>
          <p:cNvPr id="10"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2a}       Slide: 4/10</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8"/>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18434" name="Rectangle 9"/>
          <p:cNvSpPr>
            <a:spLocks noChangeArrowheads="1"/>
          </p:cNvSpPr>
          <p:nvPr/>
        </p:nvSpPr>
        <p:spPr bwMode="auto">
          <a:xfrm>
            <a:off x="304800" y="914400"/>
            <a:ext cx="8534400" cy="5562600"/>
          </a:xfrm>
          <a:prstGeom prst="rect">
            <a:avLst/>
          </a:prstGeom>
          <a:solidFill>
            <a:schemeClr val="bg1"/>
          </a:solidFill>
          <a:ln w="9525" algn="ctr">
            <a:noFill/>
            <a:round/>
            <a:headEnd/>
            <a:tailEnd/>
          </a:ln>
        </p:spPr>
        <p:txBody>
          <a:bodyPr/>
          <a:lstStyle/>
          <a:p>
            <a:pPr eaLnBrk="0" hangingPunct="0"/>
            <a:endParaRPr lang="en-US" sz="1600" dirty="0"/>
          </a:p>
        </p:txBody>
      </p:sp>
      <p:sp>
        <p:nvSpPr>
          <p:cNvPr id="17" name="Rectangle 16"/>
          <p:cNvSpPr>
            <a:spLocks noChangeArrowheads="1"/>
          </p:cNvSpPr>
          <p:nvPr/>
        </p:nvSpPr>
        <p:spPr bwMode="auto">
          <a:xfrm>
            <a:off x="609600" y="228600"/>
            <a:ext cx="72390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Spacing</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18438" name="Picture 8"/>
          <p:cNvPicPr>
            <a:picLocks noChangeAspect="1" noChangeArrowheads="1"/>
          </p:cNvPicPr>
          <p:nvPr/>
        </p:nvPicPr>
        <p:blipFill>
          <a:blip r:embed="rId3"/>
          <a:srcRect/>
          <a:stretch>
            <a:fillRect/>
          </a:stretch>
        </p:blipFill>
        <p:spPr bwMode="auto">
          <a:xfrm>
            <a:off x="304800" y="6324600"/>
            <a:ext cx="8534400" cy="228600"/>
          </a:xfrm>
          <a:prstGeom prst="rect">
            <a:avLst/>
          </a:prstGeom>
          <a:noFill/>
          <a:ln w="9525">
            <a:noFill/>
            <a:miter lim="800000"/>
            <a:headEnd/>
            <a:tailEnd/>
          </a:ln>
        </p:spPr>
      </p:pic>
      <p:sp>
        <p:nvSpPr>
          <p:cNvPr id="18439" name="Isosceles Triangle 11"/>
          <p:cNvSpPr>
            <a:spLocks noChangeArrowheads="1"/>
          </p:cNvSpPr>
          <p:nvPr/>
        </p:nvSpPr>
        <p:spPr bwMode="auto">
          <a:xfrm rot="5400000" flipH="1">
            <a:off x="355600" y="419100"/>
            <a:ext cx="203200" cy="152400"/>
          </a:xfrm>
          <a:prstGeom prst="triangle">
            <a:avLst>
              <a:gd name="adj" fmla="val 50000"/>
            </a:avLst>
          </a:prstGeom>
          <a:solidFill>
            <a:srgbClr val="F2550E"/>
          </a:solidFill>
          <a:ln w="9525" algn="ctr">
            <a:noFill/>
            <a:round/>
            <a:headEnd/>
            <a:tailEnd/>
          </a:ln>
        </p:spPr>
        <p:txBody>
          <a:bodyPr/>
          <a:lstStyle/>
          <a:p>
            <a:pPr eaLnBrk="0" hangingPunct="0"/>
            <a:endParaRPr lang="en-US" sz="1600"/>
          </a:p>
        </p:txBody>
      </p:sp>
      <p:pic>
        <p:nvPicPr>
          <p:cNvPr id="18442" name="Picture 10" descr="C:\Documents and Settings\jhamilton\My Documents\JimHamilton\SilvopastureHandbook\HandbookImages\page14.gif"/>
          <p:cNvPicPr>
            <a:picLocks noChangeAspect="1" noChangeArrowheads="1"/>
          </p:cNvPicPr>
          <p:nvPr/>
        </p:nvPicPr>
        <p:blipFill>
          <a:blip r:embed="rId4"/>
          <a:srcRect/>
          <a:stretch>
            <a:fillRect/>
          </a:stretch>
        </p:blipFill>
        <p:spPr bwMode="auto">
          <a:xfrm>
            <a:off x="2209801" y="1029037"/>
            <a:ext cx="4571999" cy="4076363"/>
          </a:xfrm>
          <a:prstGeom prst="rect">
            <a:avLst/>
          </a:prstGeom>
          <a:noFill/>
        </p:spPr>
      </p:pic>
      <p:sp>
        <p:nvSpPr>
          <p:cNvPr id="11" name="TextBox 10"/>
          <p:cNvSpPr txBox="1"/>
          <p:nvPr/>
        </p:nvSpPr>
        <p:spPr>
          <a:xfrm>
            <a:off x="457200" y="5257800"/>
            <a:ext cx="8229600" cy="1308050"/>
          </a:xfrm>
          <a:prstGeom prst="rect">
            <a:avLst/>
          </a:prstGeom>
          <a:noFill/>
        </p:spPr>
        <p:txBody>
          <a:bodyPr wrap="square" rtlCol="0">
            <a:spAutoFit/>
          </a:bodyPr>
          <a:lstStyle/>
          <a:p>
            <a:r>
              <a:rPr lang="en-US" sz="1900" dirty="0" smtClean="0">
                <a:latin typeface="Calibri" pitchFamily="34" charset="0"/>
              </a:rPr>
              <a:t>An </a:t>
            </a:r>
            <a:r>
              <a:rPr lang="en-US" sz="1900" dirty="0">
                <a:latin typeface="Calibri" pitchFamily="34" charset="0"/>
              </a:rPr>
              <a:t>8x8-40 feet arrangement (i.e. 8 feet between trees within a row, 8 feet between tree rows, and </a:t>
            </a:r>
            <a:r>
              <a:rPr lang="en-US" sz="1900" dirty="0" smtClean="0">
                <a:latin typeface="Calibri" pitchFamily="34" charset="0"/>
              </a:rPr>
              <a:t>30-40 </a:t>
            </a:r>
            <a:r>
              <a:rPr lang="en-US" sz="1900" dirty="0">
                <a:latin typeface="Calibri" pitchFamily="34" charset="0"/>
              </a:rPr>
              <a:t>feet for forage alleys between tree row </a:t>
            </a:r>
            <a:r>
              <a:rPr lang="en-US" sz="1900" dirty="0" smtClean="0">
                <a:latin typeface="Calibri" pitchFamily="34" charset="0"/>
              </a:rPr>
              <a:t>sets) yields roughly 250 </a:t>
            </a:r>
            <a:r>
              <a:rPr lang="en-US" sz="1900" dirty="0">
                <a:latin typeface="Calibri" pitchFamily="34" charset="0"/>
              </a:rPr>
              <a:t>Trees Per Acre </a:t>
            </a:r>
          </a:p>
          <a:p>
            <a:endParaRPr lang="en-US" dirty="0"/>
          </a:p>
        </p:txBody>
      </p:sp>
      <p:sp>
        <p:nvSpPr>
          <p:cNvPr id="10"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2a}       Slide: 5/10</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8"/>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23554" name="Rectangle 9"/>
          <p:cNvSpPr>
            <a:spLocks noChangeArrowheads="1"/>
          </p:cNvSpPr>
          <p:nvPr/>
        </p:nvSpPr>
        <p:spPr bwMode="auto">
          <a:xfrm>
            <a:off x="304800" y="914400"/>
            <a:ext cx="8534400" cy="5562600"/>
          </a:xfrm>
          <a:prstGeom prst="rect">
            <a:avLst/>
          </a:prstGeom>
          <a:solidFill>
            <a:schemeClr val="bg1"/>
          </a:solidFill>
          <a:ln w="9525" algn="ctr">
            <a:noFill/>
            <a:round/>
            <a:headEnd/>
            <a:tailEnd/>
          </a:ln>
        </p:spPr>
        <p:txBody>
          <a:bodyPr/>
          <a:lstStyle/>
          <a:p>
            <a:pPr eaLnBrk="0" hangingPunct="0"/>
            <a:endParaRPr lang="en-US" sz="1600"/>
          </a:p>
        </p:txBody>
      </p:sp>
      <p:sp>
        <p:nvSpPr>
          <p:cNvPr id="12" name="Rectangle 16"/>
          <p:cNvSpPr>
            <a:spLocks noChangeArrowheads="1"/>
          </p:cNvSpPr>
          <p:nvPr/>
        </p:nvSpPr>
        <p:spPr bwMode="auto">
          <a:xfrm>
            <a:off x="609600" y="228600"/>
            <a:ext cx="64770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The Double Row System</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sp>
        <p:nvSpPr>
          <p:cNvPr id="23556" name="Text Box 7"/>
          <p:cNvSpPr txBox="1">
            <a:spLocks noChangeArrowheads="1"/>
          </p:cNvSpPr>
          <p:nvPr/>
        </p:nvSpPr>
        <p:spPr bwMode="auto">
          <a:xfrm>
            <a:off x="685800" y="1371600"/>
            <a:ext cx="3276600" cy="430887"/>
          </a:xfrm>
          <a:prstGeom prst="rect">
            <a:avLst/>
          </a:prstGeom>
          <a:noFill/>
          <a:ln w="9525">
            <a:noFill/>
            <a:miter lim="800000"/>
            <a:headEnd/>
            <a:tailEnd/>
          </a:ln>
        </p:spPr>
        <p:txBody>
          <a:bodyPr wrap="square">
            <a:spAutoFit/>
          </a:bodyPr>
          <a:lstStyle/>
          <a:p>
            <a:r>
              <a:rPr lang="en-US" dirty="0"/>
              <a:t> </a:t>
            </a:r>
          </a:p>
        </p:txBody>
      </p:sp>
      <p:pic>
        <p:nvPicPr>
          <p:cNvPr id="23558" name="Picture 8"/>
          <p:cNvPicPr>
            <a:picLocks noChangeAspect="1" noChangeArrowheads="1"/>
          </p:cNvPicPr>
          <p:nvPr/>
        </p:nvPicPr>
        <p:blipFill>
          <a:blip r:embed="rId3"/>
          <a:srcRect/>
          <a:stretch>
            <a:fillRect/>
          </a:stretch>
        </p:blipFill>
        <p:spPr bwMode="auto">
          <a:xfrm>
            <a:off x="304800" y="6324600"/>
            <a:ext cx="8534400" cy="228600"/>
          </a:xfrm>
          <a:prstGeom prst="rect">
            <a:avLst/>
          </a:prstGeom>
          <a:noFill/>
          <a:ln w="9525">
            <a:noFill/>
            <a:miter lim="800000"/>
            <a:headEnd/>
            <a:tailEnd/>
          </a:ln>
        </p:spPr>
      </p:pic>
      <p:sp>
        <p:nvSpPr>
          <p:cNvPr id="23559" name="Isosceles Triangle 12"/>
          <p:cNvSpPr>
            <a:spLocks noChangeArrowheads="1"/>
          </p:cNvSpPr>
          <p:nvPr/>
        </p:nvSpPr>
        <p:spPr bwMode="auto">
          <a:xfrm rot="5400000" flipH="1">
            <a:off x="355600" y="419100"/>
            <a:ext cx="203200" cy="152400"/>
          </a:xfrm>
          <a:prstGeom prst="triangle">
            <a:avLst>
              <a:gd name="adj" fmla="val 50000"/>
            </a:avLst>
          </a:prstGeom>
          <a:solidFill>
            <a:srgbClr val="F2550E"/>
          </a:solidFill>
          <a:ln w="9525" algn="ctr">
            <a:noFill/>
            <a:round/>
            <a:headEnd/>
            <a:tailEnd/>
          </a:ln>
        </p:spPr>
        <p:txBody>
          <a:bodyPr/>
          <a:lstStyle/>
          <a:p>
            <a:pPr eaLnBrk="0" hangingPunct="0"/>
            <a:endParaRPr lang="en-US" sz="1600"/>
          </a:p>
        </p:txBody>
      </p:sp>
      <p:pic>
        <p:nvPicPr>
          <p:cNvPr id="1026" name="Picture 2"/>
          <p:cNvPicPr>
            <a:picLocks noChangeAspect="1" noChangeArrowheads="1"/>
          </p:cNvPicPr>
          <p:nvPr/>
        </p:nvPicPr>
        <p:blipFill>
          <a:blip r:embed="rId4"/>
          <a:srcRect l="9475" t="6522" r="12732" b="6522"/>
          <a:stretch>
            <a:fillRect/>
          </a:stretch>
        </p:blipFill>
        <p:spPr bwMode="auto">
          <a:xfrm>
            <a:off x="4343400" y="3581400"/>
            <a:ext cx="3276600" cy="2514600"/>
          </a:xfrm>
          <a:prstGeom prst="rect">
            <a:avLst/>
          </a:prstGeom>
          <a:noFill/>
          <a:ln w="9525">
            <a:noFill/>
            <a:miter lim="800000"/>
            <a:headEnd/>
            <a:tailEnd/>
          </a:ln>
          <a:effectLst/>
        </p:spPr>
      </p:pic>
      <p:pic>
        <p:nvPicPr>
          <p:cNvPr id="1028" name="Picture 4" descr="C:\Documents and Settings\jhamilton\My Documents\Silvopasture Course\Silvopasture_Pics\IMG_0608.jpg"/>
          <p:cNvPicPr>
            <a:picLocks noChangeAspect="1" noChangeArrowheads="1"/>
          </p:cNvPicPr>
          <p:nvPr/>
        </p:nvPicPr>
        <p:blipFill>
          <a:blip r:embed="rId5" cstate="print"/>
          <a:srcRect l="16883" t="13853" r="6494" b="16883"/>
          <a:stretch>
            <a:fillRect/>
          </a:stretch>
        </p:blipFill>
        <p:spPr bwMode="auto">
          <a:xfrm>
            <a:off x="533400" y="2274376"/>
            <a:ext cx="3276600" cy="2221424"/>
          </a:xfrm>
          <a:prstGeom prst="rect">
            <a:avLst/>
          </a:prstGeom>
          <a:noFill/>
        </p:spPr>
      </p:pic>
      <p:sp>
        <p:nvSpPr>
          <p:cNvPr id="11" name="TextBox 10"/>
          <p:cNvSpPr txBox="1"/>
          <p:nvPr/>
        </p:nvSpPr>
        <p:spPr>
          <a:xfrm>
            <a:off x="4267200" y="1152942"/>
            <a:ext cx="4419600" cy="2123658"/>
          </a:xfrm>
          <a:prstGeom prst="rect">
            <a:avLst/>
          </a:prstGeom>
          <a:noFill/>
        </p:spPr>
        <p:txBody>
          <a:bodyPr wrap="square" rtlCol="0">
            <a:spAutoFit/>
          </a:bodyPr>
          <a:lstStyle/>
          <a:p>
            <a:r>
              <a:rPr lang="en-US" dirty="0" smtClean="0">
                <a:latin typeface="Calibri" pitchFamily="34" charset="0"/>
              </a:rPr>
              <a:t>While triple and quadruple rows have been used in silvopasture, it has been found that ‘middle-row’ trees typically grow more narrow and have poorer quality due to competition from the ‘outer-row’ trees.</a:t>
            </a:r>
            <a:endParaRPr lang="en-US" dirty="0"/>
          </a:p>
        </p:txBody>
      </p:sp>
      <p:sp>
        <p:nvSpPr>
          <p:cNvPr id="14" name="Rectangle 22"/>
          <p:cNvSpPr>
            <a:spLocks noChangeArrowheads="1"/>
          </p:cNvSpPr>
          <p:nvPr/>
        </p:nvSpPr>
        <p:spPr bwMode="auto">
          <a:xfrm>
            <a:off x="533400" y="1283776"/>
            <a:ext cx="3276600" cy="838200"/>
          </a:xfrm>
          <a:prstGeom prst="rect">
            <a:avLst/>
          </a:prstGeom>
          <a:solidFill>
            <a:srgbClr val="999933"/>
          </a:solidFill>
          <a:ln w="9525" algn="ctr">
            <a:noFill/>
            <a:round/>
            <a:headEnd/>
            <a:tailEnd/>
          </a:ln>
        </p:spPr>
        <p:txBody>
          <a:bodyPr/>
          <a:lstStyle/>
          <a:p>
            <a:r>
              <a:rPr lang="en-US" dirty="0" smtClean="0">
                <a:solidFill>
                  <a:schemeClr val="bg1"/>
                </a:solidFill>
                <a:latin typeface="Calibri" pitchFamily="34" charset="0"/>
              </a:rPr>
              <a:t>Double row systems are considered optimal. </a:t>
            </a:r>
            <a:endParaRPr lang="en-US" dirty="0">
              <a:solidFill>
                <a:schemeClr val="bg1"/>
              </a:solidFill>
              <a:latin typeface="Calibri" pitchFamily="34" charset="0"/>
            </a:endParaRPr>
          </a:p>
        </p:txBody>
      </p:sp>
      <p:sp>
        <p:nvSpPr>
          <p:cNvPr id="13"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2a}       Slide: 6/10</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22530" name="Rectangle 2"/>
          <p:cNvSpPr>
            <a:spLocks noChangeArrowheads="1"/>
          </p:cNvSpPr>
          <p:nvPr/>
        </p:nvSpPr>
        <p:spPr bwMode="auto">
          <a:xfrm>
            <a:off x="304800" y="914400"/>
            <a:ext cx="8534400" cy="5410200"/>
          </a:xfrm>
          <a:prstGeom prst="rect">
            <a:avLst/>
          </a:prstGeom>
          <a:solidFill>
            <a:schemeClr val="bg1"/>
          </a:solidFill>
          <a:ln w="9525" algn="ctr">
            <a:noFill/>
            <a:round/>
            <a:headEnd/>
            <a:tailEnd/>
          </a:ln>
        </p:spPr>
        <p:txBody>
          <a:bodyPr/>
          <a:lstStyle/>
          <a:p>
            <a:pPr eaLnBrk="0" hangingPunct="0"/>
            <a:endParaRPr lang="en-US" sz="1600"/>
          </a:p>
        </p:txBody>
      </p:sp>
      <p:sp>
        <p:nvSpPr>
          <p:cNvPr id="22532" name="Text Box 7"/>
          <p:cNvSpPr txBox="1">
            <a:spLocks noChangeArrowheads="1"/>
          </p:cNvSpPr>
          <p:nvPr/>
        </p:nvSpPr>
        <p:spPr bwMode="auto">
          <a:xfrm>
            <a:off x="457200" y="1416050"/>
            <a:ext cx="4343400" cy="2462213"/>
          </a:xfrm>
          <a:prstGeom prst="rect">
            <a:avLst/>
          </a:prstGeom>
          <a:noFill/>
          <a:ln w="9525">
            <a:noFill/>
            <a:miter lim="800000"/>
            <a:headEnd/>
            <a:tailEnd/>
          </a:ln>
        </p:spPr>
        <p:txBody>
          <a:bodyPr>
            <a:spAutoFit/>
          </a:bodyPr>
          <a:lstStyle/>
          <a:p>
            <a:r>
              <a:rPr lang="en-US" dirty="0">
                <a:latin typeface="Calibri" pitchFamily="34" charset="0"/>
              </a:rPr>
              <a:t>When setting the alley </a:t>
            </a:r>
            <a:r>
              <a:rPr lang="en-US" dirty="0" smtClean="0">
                <a:latin typeface="Calibri" pitchFamily="34" charset="0"/>
              </a:rPr>
              <a:t>width, </a:t>
            </a:r>
            <a:r>
              <a:rPr lang="en-US" dirty="0">
                <a:latin typeface="Calibri" pitchFamily="34" charset="0"/>
              </a:rPr>
              <a:t>consider the width of the equipment that will be used in the management of the forages and plant the width of the alleys accordingly.</a:t>
            </a:r>
          </a:p>
          <a:p>
            <a:r>
              <a:rPr lang="en-US" dirty="0"/>
              <a:t> </a:t>
            </a:r>
          </a:p>
        </p:txBody>
      </p:sp>
      <p:pic>
        <p:nvPicPr>
          <p:cNvPr id="22534" name="Picture 8"/>
          <p:cNvPicPr>
            <a:picLocks noChangeAspect="1" noChangeArrowheads="1"/>
          </p:cNvPicPr>
          <p:nvPr/>
        </p:nvPicPr>
        <p:blipFill>
          <a:blip r:embed="rId3"/>
          <a:srcRect/>
          <a:stretch>
            <a:fillRect/>
          </a:stretch>
        </p:blipFill>
        <p:spPr bwMode="auto">
          <a:xfrm>
            <a:off x="304800" y="6324600"/>
            <a:ext cx="8534400" cy="228600"/>
          </a:xfrm>
          <a:prstGeom prst="rect">
            <a:avLst/>
          </a:prstGeom>
          <a:noFill/>
          <a:ln w="9525">
            <a:noFill/>
            <a:miter lim="800000"/>
            <a:headEnd/>
            <a:tailEnd/>
          </a:ln>
        </p:spPr>
      </p:pic>
      <p:pic>
        <p:nvPicPr>
          <p:cNvPr id="3080" name="Picture 8" descr="http://texaspinestraw.tamu.edu/media/pruning.jpg"/>
          <p:cNvPicPr>
            <a:picLocks noChangeAspect="1" noChangeArrowheads="1"/>
          </p:cNvPicPr>
          <p:nvPr/>
        </p:nvPicPr>
        <p:blipFill>
          <a:blip r:embed="rId4"/>
          <a:srcRect/>
          <a:stretch>
            <a:fillRect/>
          </a:stretch>
        </p:blipFill>
        <p:spPr bwMode="auto">
          <a:xfrm>
            <a:off x="4876800" y="3733800"/>
            <a:ext cx="3429000" cy="2381250"/>
          </a:xfrm>
          <a:prstGeom prst="rect">
            <a:avLst/>
          </a:prstGeom>
          <a:noFill/>
        </p:spPr>
      </p:pic>
      <p:pic>
        <p:nvPicPr>
          <p:cNvPr id="4098" name="Picture 2" descr="http://www.hainaultforest.co.uk/Scott%20commences%20baling.JPG"/>
          <p:cNvPicPr>
            <a:picLocks noChangeAspect="1" noChangeArrowheads="1"/>
          </p:cNvPicPr>
          <p:nvPr/>
        </p:nvPicPr>
        <p:blipFill>
          <a:blip r:embed="rId5"/>
          <a:srcRect t="7818" r="10000" b="3583"/>
          <a:stretch>
            <a:fillRect/>
          </a:stretch>
        </p:blipFill>
        <p:spPr bwMode="auto">
          <a:xfrm>
            <a:off x="4876800" y="1066800"/>
            <a:ext cx="3429000" cy="2590800"/>
          </a:xfrm>
          <a:prstGeom prst="rect">
            <a:avLst/>
          </a:prstGeom>
          <a:noFill/>
        </p:spPr>
      </p:pic>
      <p:pic>
        <p:nvPicPr>
          <p:cNvPr id="12" name="Picture 2"/>
          <p:cNvPicPr>
            <a:picLocks noChangeAspect="1" noChangeArrowheads="1"/>
          </p:cNvPicPr>
          <p:nvPr/>
        </p:nvPicPr>
        <p:blipFill>
          <a:blip r:embed="rId6"/>
          <a:srcRect/>
          <a:stretch>
            <a:fillRect/>
          </a:stretch>
        </p:blipFill>
        <p:spPr bwMode="auto">
          <a:xfrm>
            <a:off x="533400" y="5181600"/>
            <a:ext cx="533400" cy="533400"/>
          </a:xfrm>
          <a:prstGeom prst="rect">
            <a:avLst/>
          </a:prstGeom>
          <a:noFill/>
          <a:ln w="9525">
            <a:noFill/>
            <a:miter lim="800000"/>
            <a:headEnd/>
            <a:tailEnd/>
          </a:ln>
        </p:spPr>
      </p:pic>
      <p:sp>
        <p:nvSpPr>
          <p:cNvPr id="13" name="TextBox 15"/>
          <p:cNvSpPr txBox="1">
            <a:spLocks noChangeArrowheads="1"/>
          </p:cNvSpPr>
          <p:nvPr/>
        </p:nvSpPr>
        <p:spPr bwMode="auto">
          <a:xfrm>
            <a:off x="1066800" y="5105400"/>
            <a:ext cx="3124200" cy="584200"/>
          </a:xfrm>
          <a:prstGeom prst="rect">
            <a:avLst/>
          </a:prstGeom>
          <a:noFill/>
          <a:ln w="9525">
            <a:noFill/>
            <a:miter lim="800000"/>
            <a:headEnd/>
            <a:tailEnd/>
          </a:ln>
        </p:spPr>
        <p:txBody>
          <a:bodyPr>
            <a:spAutoFit/>
          </a:bodyPr>
          <a:lstStyle/>
          <a:p>
            <a:r>
              <a:rPr lang="en-US" sz="1600" i="1" dirty="0">
                <a:solidFill>
                  <a:srgbClr val="FF6600"/>
                </a:solidFill>
                <a:latin typeface="Times New Roman" pitchFamily="18" charset="0"/>
                <a:cs typeface="Times New Roman" pitchFamily="18" charset="0"/>
              </a:rPr>
              <a:t>Avoid contacting </a:t>
            </a:r>
            <a:r>
              <a:rPr lang="en-US" sz="1600" i="1" dirty="0" smtClean="0">
                <a:solidFill>
                  <a:srgbClr val="FF6600"/>
                </a:solidFill>
                <a:latin typeface="Times New Roman" pitchFamily="18" charset="0"/>
                <a:cs typeface="Times New Roman" pitchFamily="18" charset="0"/>
              </a:rPr>
              <a:t>seedlings and trees </a:t>
            </a:r>
            <a:r>
              <a:rPr lang="en-US" sz="1600" i="1" dirty="0">
                <a:solidFill>
                  <a:srgbClr val="FF6600"/>
                </a:solidFill>
                <a:latin typeface="Times New Roman" pitchFamily="18" charset="0"/>
                <a:cs typeface="Times New Roman" pitchFamily="18" charset="0"/>
              </a:rPr>
              <a:t>with equipment</a:t>
            </a:r>
          </a:p>
        </p:txBody>
      </p:sp>
      <p:sp>
        <p:nvSpPr>
          <p:cNvPr id="14" name="Rectangle 16"/>
          <p:cNvSpPr>
            <a:spLocks noChangeArrowheads="1"/>
          </p:cNvSpPr>
          <p:nvPr/>
        </p:nvSpPr>
        <p:spPr bwMode="auto">
          <a:xfrm>
            <a:off x="609600" y="228600"/>
            <a:ext cx="48006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Alley Widths</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sp>
        <p:nvSpPr>
          <p:cNvPr id="15" name="Isosceles Triangle 13"/>
          <p:cNvSpPr>
            <a:spLocks noChangeArrowheads="1"/>
          </p:cNvSpPr>
          <p:nvPr/>
        </p:nvSpPr>
        <p:spPr bwMode="auto">
          <a:xfrm rot="5400000" flipH="1">
            <a:off x="355600" y="419100"/>
            <a:ext cx="203200" cy="152400"/>
          </a:xfrm>
          <a:prstGeom prst="triangle">
            <a:avLst>
              <a:gd name="adj" fmla="val 50000"/>
            </a:avLst>
          </a:prstGeom>
          <a:solidFill>
            <a:srgbClr val="F2550E"/>
          </a:solidFill>
          <a:ln w="9525" algn="ctr">
            <a:noFill/>
            <a:round/>
            <a:headEnd/>
            <a:tailEnd/>
          </a:ln>
        </p:spPr>
        <p:txBody>
          <a:bodyPr/>
          <a:lstStyle/>
          <a:p>
            <a:pPr eaLnBrk="0" hangingPunct="0"/>
            <a:endParaRPr lang="en-US" sz="1600"/>
          </a:p>
        </p:txBody>
      </p:sp>
      <p:sp>
        <p:nvSpPr>
          <p:cNvPr id="17"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2a}       Slide: 7/10</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9"/>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19458" name="Rectangle 10"/>
          <p:cNvSpPr>
            <a:spLocks noChangeArrowheads="1"/>
          </p:cNvSpPr>
          <p:nvPr/>
        </p:nvSpPr>
        <p:spPr bwMode="auto">
          <a:xfrm>
            <a:off x="304800" y="914400"/>
            <a:ext cx="8534400" cy="5410200"/>
          </a:xfrm>
          <a:prstGeom prst="rect">
            <a:avLst/>
          </a:prstGeom>
          <a:solidFill>
            <a:schemeClr val="bg1"/>
          </a:solidFill>
          <a:ln w="9525" algn="ctr">
            <a:noFill/>
            <a:round/>
            <a:headEnd/>
            <a:tailEnd/>
          </a:ln>
        </p:spPr>
        <p:txBody>
          <a:bodyPr/>
          <a:lstStyle/>
          <a:p>
            <a:pPr eaLnBrk="0" hangingPunct="0"/>
            <a:endParaRPr lang="en-US" sz="1600"/>
          </a:p>
        </p:txBody>
      </p:sp>
      <p:sp>
        <p:nvSpPr>
          <p:cNvPr id="13" name="Rectangle 16"/>
          <p:cNvSpPr>
            <a:spLocks noChangeArrowheads="1"/>
          </p:cNvSpPr>
          <p:nvPr/>
        </p:nvSpPr>
        <p:spPr bwMode="auto">
          <a:xfrm>
            <a:off x="609600" y="228600"/>
            <a:ext cx="53340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Canopy Dynamics</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sp>
        <p:nvSpPr>
          <p:cNvPr id="19460" name="Text Box 7"/>
          <p:cNvSpPr txBox="1">
            <a:spLocks noChangeArrowheads="1"/>
          </p:cNvSpPr>
          <p:nvPr/>
        </p:nvSpPr>
        <p:spPr bwMode="auto">
          <a:xfrm>
            <a:off x="685800" y="1143000"/>
            <a:ext cx="7772400" cy="1446550"/>
          </a:xfrm>
          <a:prstGeom prst="rect">
            <a:avLst/>
          </a:prstGeom>
          <a:noFill/>
          <a:ln w="9525">
            <a:noFill/>
            <a:miter lim="800000"/>
            <a:headEnd/>
            <a:tailEnd/>
          </a:ln>
        </p:spPr>
        <p:txBody>
          <a:bodyPr>
            <a:spAutoFit/>
          </a:bodyPr>
          <a:lstStyle/>
          <a:p>
            <a:r>
              <a:rPr lang="en-US" dirty="0" smtClean="0">
                <a:latin typeface="Calibri" pitchFamily="34" charset="0"/>
                <a:cs typeface="Times New Roman" pitchFamily="18" charset="0"/>
              </a:rPr>
              <a:t>As trees mature, the canopy closes between rows. </a:t>
            </a:r>
            <a:r>
              <a:rPr lang="en-US" dirty="0" smtClean="0">
                <a:latin typeface="Calibri" pitchFamily="34" charset="0"/>
              </a:rPr>
              <a:t>Canopy density in a silvopasture system is generally managed between 25-60% which provides larger open spaces for forage production and management.</a:t>
            </a:r>
            <a:r>
              <a:rPr lang="en-US" dirty="0" smtClean="0">
                <a:latin typeface="Calibri" pitchFamily="34" charset="0"/>
                <a:cs typeface="Times New Roman" pitchFamily="18" charset="0"/>
              </a:rPr>
              <a:t> </a:t>
            </a:r>
            <a:endParaRPr lang="en-US" dirty="0">
              <a:latin typeface="Calibri" pitchFamily="34" charset="0"/>
              <a:cs typeface="Times New Roman" pitchFamily="18" charset="0"/>
            </a:endParaRPr>
          </a:p>
        </p:txBody>
      </p:sp>
      <p:pic>
        <p:nvPicPr>
          <p:cNvPr id="19462" name="Picture 8"/>
          <p:cNvPicPr>
            <a:picLocks noChangeAspect="1" noChangeArrowheads="1"/>
          </p:cNvPicPr>
          <p:nvPr/>
        </p:nvPicPr>
        <p:blipFill>
          <a:blip r:embed="rId3"/>
          <a:srcRect/>
          <a:stretch>
            <a:fillRect/>
          </a:stretch>
        </p:blipFill>
        <p:spPr bwMode="auto">
          <a:xfrm>
            <a:off x="304800" y="6324600"/>
            <a:ext cx="8534400" cy="228600"/>
          </a:xfrm>
          <a:prstGeom prst="rect">
            <a:avLst/>
          </a:prstGeom>
          <a:noFill/>
          <a:ln w="9525">
            <a:noFill/>
            <a:miter lim="800000"/>
            <a:headEnd/>
            <a:tailEnd/>
          </a:ln>
        </p:spPr>
      </p:pic>
      <p:sp>
        <p:nvSpPr>
          <p:cNvPr id="19463" name="Isosceles Triangle 8"/>
          <p:cNvSpPr>
            <a:spLocks noChangeArrowheads="1"/>
          </p:cNvSpPr>
          <p:nvPr/>
        </p:nvSpPr>
        <p:spPr bwMode="auto">
          <a:xfrm rot="5400000" flipH="1">
            <a:off x="355600" y="419100"/>
            <a:ext cx="203200" cy="152400"/>
          </a:xfrm>
          <a:prstGeom prst="triangle">
            <a:avLst>
              <a:gd name="adj" fmla="val 50000"/>
            </a:avLst>
          </a:prstGeom>
          <a:solidFill>
            <a:srgbClr val="F2550E"/>
          </a:solidFill>
          <a:ln w="9525" algn="ctr">
            <a:noFill/>
            <a:round/>
            <a:headEnd/>
            <a:tailEnd/>
          </a:ln>
        </p:spPr>
        <p:txBody>
          <a:bodyPr/>
          <a:lstStyle/>
          <a:p>
            <a:pPr eaLnBrk="0" hangingPunct="0"/>
            <a:endParaRPr lang="en-US" sz="1600"/>
          </a:p>
        </p:txBody>
      </p:sp>
      <p:pic>
        <p:nvPicPr>
          <p:cNvPr id="19466" name="Picture 10" descr="C:\Documents and Settings\jhamilton\My Documents\Silvopasture Course\Silvopasture_Pics\IMG_0666.jpg"/>
          <p:cNvPicPr>
            <a:picLocks noChangeAspect="1" noChangeArrowheads="1"/>
          </p:cNvPicPr>
          <p:nvPr/>
        </p:nvPicPr>
        <p:blipFill>
          <a:blip r:embed="rId4" cstate="print"/>
          <a:srcRect l="19298" r="12281"/>
          <a:stretch>
            <a:fillRect/>
          </a:stretch>
        </p:blipFill>
        <p:spPr bwMode="auto">
          <a:xfrm>
            <a:off x="762000" y="2838449"/>
            <a:ext cx="2971800" cy="3257551"/>
          </a:xfrm>
          <a:prstGeom prst="rect">
            <a:avLst/>
          </a:prstGeom>
          <a:noFill/>
        </p:spPr>
      </p:pic>
      <p:pic>
        <p:nvPicPr>
          <p:cNvPr id="19468" name="Picture 12" descr="C:\Documents and Settings\jhamilton\My Documents\Silvopasture Course\Silvopasture_Pics\IMG_0670.jpg"/>
          <p:cNvPicPr>
            <a:picLocks noChangeAspect="1" noChangeArrowheads="1"/>
          </p:cNvPicPr>
          <p:nvPr/>
        </p:nvPicPr>
        <p:blipFill>
          <a:blip r:embed="rId5" cstate="print"/>
          <a:srcRect/>
          <a:stretch>
            <a:fillRect/>
          </a:stretch>
        </p:blipFill>
        <p:spPr bwMode="auto">
          <a:xfrm>
            <a:off x="4038600" y="2819400"/>
            <a:ext cx="4368799" cy="3276600"/>
          </a:xfrm>
          <a:prstGeom prst="rect">
            <a:avLst/>
          </a:prstGeom>
          <a:noFill/>
        </p:spPr>
      </p:pic>
      <p:sp>
        <p:nvSpPr>
          <p:cNvPr id="11"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2a}       Slide: 8/10</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8"/>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24578" name="Rectangle 9"/>
          <p:cNvSpPr>
            <a:spLocks noChangeArrowheads="1"/>
          </p:cNvSpPr>
          <p:nvPr/>
        </p:nvSpPr>
        <p:spPr bwMode="auto">
          <a:xfrm>
            <a:off x="304800" y="914400"/>
            <a:ext cx="8534400" cy="5410200"/>
          </a:xfrm>
          <a:prstGeom prst="rect">
            <a:avLst/>
          </a:prstGeom>
          <a:solidFill>
            <a:schemeClr val="bg1"/>
          </a:solidFill>
          <a:ln w="9525" algn="ctr">
            <a:noFill/>
            <a:round/>
            <a:headEnd/>
            <a:tailEnd/>
          </a:ln>
        </p:spPr>
        <p:txBody>
          <a:bodyPr/>
          <a:lstStyle/>
          <a:p>
            <a:pPr eaLnBrk="0" hangingPunct="0"/>
            <a:endParaRPr lang="en-US" sz="1600"/>
          </a:p>
        </p:txBody>
      </p:sp>
      <p:sp>
        <p:nvSpPr>
          <p:cNvPr id="12" name="Rectangle 16"/>
          <p:cNvSpPr>
            <a:spLocks noChangeArrowheads="1"/>
          </p:cNvSpPr>
          <p:nvPr/>
        </p:nvSpPr>
        <p:spPr bwMode="auto">
          <a:xfrm>
            <a:off x="609600" y="228600"/>
            <a:ext cx="44958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An Integrated System</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sp>
        <p:nvSpPr>
          <p:cNvPr id="24580" name="Text Box 7"/>
          <p:cNvSpPr txBox="1">
            <a:spLocks noChangeArrowheads="1"/>
          </p:cNvSpPr>
          <p:nvPr/>
        </p:nvSpPr>
        <p:spPr bwMode="auto">
          <a:xfrm>
            <a:off x="533400" y="1143000"/>
            <a:ext cx="7924800" cy="1066800"/>
          </a:xfrm>
          <a:prstGeom prst="rect">
            <a:avLst/>
          </a:prstGeom>
          <a:noFill/>
          <a:ln w="9525" algn="in">
            <a:noFill/>
            <a:miter lim="800000"/>
            <a:headEnd/>
            <a:tailEnd/>
          </a:ln>
        </p:spPr>
        <p:txBody>
          <a:bodyPr lIns="36576" tIns="36576" rIns="36576" bIns="36576"/>
          <a:lstStyle/>
          <a:p>
            <a:r>
              <a:rPr lang="en-US" dirty="0" smtClean="0">
                <a:latin typeface="Calibri" pitchFamily="34" charset="0"/>
              </a:rPr>
              <a:t>Once </a:t>
            </a:r>
            <a:r>
              <a:rPr lang="en-US" dirty="0">
                <a:latin typeface="Calibri" pitchFamily="34" charset="0"/>
              </a:rPr>
              <a:t>established, both forages and trees co-exist and can contribute to a highly productive silvopasture system. </a:t>
            </a:r>
          </a:p>
        </p:txBody>
      </p:sp>
      <p:pic>
        <p:nvPicPr>
          <p:cNvPr id="24584" name="Picture 8"/>
          <p:cNvPicPr>
            <a:picLocks noChangeAspect="1" noChangeArrowheads="1"/>
          </p:cNvPicPr>
          <p:nvPr/>
        </p:nvPicPr>
        <p:blipFill>
          <a:blip r:embed="rId3"/>
          <a:srcRect/>
          <a:stretch>
            <a:fillRect/>
          </a:stretch>
        </p:blipFill>
        <p:spPr bwMode="auto">
          <a:xfrm>
            <a:off x="304800" y="6324600"/>
            <a:ext cx="8534400" cy="228600"/>
          </a:xfrm>
          <a:prstGeom prst="rect">
            <a:avLst/>
          </a:prstGeom>
          <a:noFill/>
          <a:ln w="9525">
            <a:noFill/>
            <a:miter lim="800000"/>
            <a:headEnd/>
            <a:tailEnd/>
          </a:ln>
        </p:spPr>
      </p:pic>
      <p:sp>
        <p:nvSpPr>
          <p:cNvPr id="24585" name="Isosceles Triangle 12"/>
          <p:cNvSpPr>
            <a:spLocks noChangeArrowheads="1"/>
          </p:cNvSpPr>
          <p:nvPr/>
        </p:nvSpPr>
        <p:spPr bwMode="auto">
          <a:xfrm rot="5400000" flipH="1">
            <a:off x="355600" y="419100"/>
            <a:ext cx="203200" cy="152400"/>
          </a:xfrm>
          <a:prstGeom prst="triangle">
            <a:avLst>
              <a:gd name="adj" fmla="val 50000"/>
            </a:avLst>
          </a:prstGeom>
          <a:solidFill>
            <a:srgbClr val="F2550E"/>
          </a:solidFill>
          <a:ln w="9525" algn="ctr">
            <a:noFill/>
            <a:round/>
            <a:headEnd/>
            <a:tailEnd/>
          </a:ln>
        </p:spPr>
        <p:txBody>
          <a:bodyPr/>
          <a:lstStyle/>
          <a:p>
            <a:pPr eaLnBrk="0" hangingPunct="0"/>
            <a:endParaRPr lang="en-US" sz="1600"/>
          </a:p>
        </p:txBody>
      </p:sp>
      <p:pic>
        <p:nvPicPr>
          <p:cNvPr id="9218" name="Picture 2" descr="C:\Documents and Settings\jhamilton\My Documents\Silvopasture Course\Silvopasture_Pics\IMG_0613.jpg"/>
          <p:cNvPicPr>
            <a:picLocks noChangeAspect="1" noChangeArrowheads="1"/>
          </p:cNvPicPr>
          <p:nvPr/>
        </p:nvPicPr>
        <p:blipFill>
          <a:blip r:embed="rId4" cstate="print"/>
          <a:srcRect/>
          <a:stretch>
            <a:fillRect/>
          </a:stretch>
        </p:blipFill>
        <p:spPr bwMode="auto">
          <a:xfrm>
            <a:off x="1905000" y="2209800"/>
            <a:ext cx="5257800" cy="3943350"/>
          </a:xfrm>
          <a:prstGeom prst="rect">
            <a:avLst/>
          </a:prstGeom>
          <a:noFill/>
        </p:spPr>
      </p:pic>
      <p:sp>
        <p:nvSpPr>
          <p:cNvPr id="10"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2a}       Slide: 9/10</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Blank 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10301</TotalTime>
  <Words>458</Words>
  <Application>Microsoft PowerPoint</Application>
  <PresentationFormat>On-screen Show (4:3)</PresentationFormat>
  <Paragraphs>48</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Blank Presentation</vt:lpstr>
      <vt:lpstr>Slide 1</vt:lpstr>
      <vt:lpstr>Slide 2</vt:lpstr>
      <vt:lpstr>Slide 3</vt:lpstr>
      <vt:lpstr>Slide 4</vt:lpstr>
      <vt:lpstr>Slide 5</vt:lpstr>
      <vt:lpstr>Slide 6</vt:lpstr>
      <vt:lpstr>Slide 7</vt:lpstr>
      <vt:lpstr>Slide 8</vt:lpstr>
      <vt:lpstr>Slide 9</vt:lpstr>
      <vt:lpstr>Slide 10</vt:lpstr>
    </vt:vector>
  </TitlesOfParts>
  <Company>Dell Computer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Hispanic Labor in North Carolina’s Forest Industry: A Proposed Study of Employer and Laborer Perspectives</dc:title>
  <dc:creator>James Victor Hamilton, Jr.</dc:creator>
  <cp:lastModifiedBy>Jim Hamilton</cp:lastModifiedBy>
  <cp:revision>545</cp:revision>
  <dcterms:created xsi:type="dcterms:W3CDTF">2000-11-29T03:59:23Z</dcterms:created>
  <dcterms:modified xsi:type="dcterms:W3CDTF">2009-03-24T01:58:43Z</dcterms:modified>
</cp:coreProperties>
</file>