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5" r:id="rId2"/>
    <p:sldId id="284" r:id="rId3"/>
    <p:sldId id="259" r:id="rId4"/>
    <p:sldId id="281" r:id="rId5"/>
    <p:sldId id="283" r:id="rId6"/>
    <p:sldId id="282" r:id="rId7"/>
    <p:sldId id="260" r:id="rId8"/>
    <p:sldId id="258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9933"/>
    <a:srgbClr val="666633"/>
    <a:srgbClr val="17360C"/>
    <a:srgbClr val="1B3E0E"/>
    <a:srgbClr val="2A4F09"/>
    <a:srgbClr val="0C5039"/>
    <a:srgbClr val="F0D00E"/>
    <a:srgbClr val="0E6246"/>
    <a:srgbClr val="1E64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51" autoAdjust="0"/>
    <p:restoredTop sz="94491" autoAdjust="0"/>
  </p:normalViewPr>
  <p:slideViewPr>
    <p:cSldViewPr>
      <p:cViewPr>
        <p:scale>
          <a:sx n="70" d="100"/>
          <a:sy n="70" d="100"/>
        </p:scale>
        <p:origin x="-1758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3BF9F4-A4CE-482A-86EA-5F318C25C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F846740-7E1C-431D-B298-177BDE0C7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846740-7E1C-431D-B298-177BDE0C71A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9E875-A0AB-4113-A981-466AB2E1E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1DE94-ED66-484F-A66A-F55F34D28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6C716-5753-4977-8355-823B93F68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8C5F-2B1F-45B5-A862-B2B1ED097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45B94-82D2-4D77-A899-2D0D6BFC1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3E01B-B2C3-41CC-928F-652C477E3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C4B8-D0BA-4B6E-A88E-DC3BEE868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0D12D-2FBF-473F-9719-88088BE23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AC9B7-F7BA-4649-8F26-0990A78C4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689B8-AE2E-4A4E-950D-D36D83133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DE7E6-5A92-486E-95ED-01CB16ADA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26F911A1-BB1A-43D9-AB7E-8D0B71E67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609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Estrangelo Edessa" pitchFamily="66"/>
                <a:cs typeface="Times New Roman" pitchFamily="18" charset="0"/>
              </a:rPr>
              <a:t>module #2</a:t>
            </a:r>
          </a:p>
          <a:p>
            <a:pPr algn="ctr" eaLnBrk="0" hangingPunct="0"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Site Preparation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7" name="Rectangle 16"/>
          <p:cNvSpPr txBox="1">
            <a:spLocks noChangeArrowheads="1"/>
          </p:cNvSpPr>
          <p:nvPr/>
        </p:nvSpPr>
        <p:spPr bwMode="auto">
          <a:xfrm>
            <a:off x="0" y="60198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Estrangelo Edessa" pitchFamily="66"/>
                <a:cs typeface="Times New Roman" pitchFamily="18" charset="0"/>
              </a:rPr>
              <a:t>Pine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Estrangelo Edessa" pitchFamily="66"/>
                <a:cs typeface="Times New Roman" pitchFamily="18" charset="0"/>
              </a:rPr>
              <a:t>Silvopasture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Estrangelo Edessa" pitchFamily="66"/>
                <a:cs typeface="Times New Roman" pitchFamily="18" charset="0"/>
              </a:rPr>
              <a:t> in the Southeast </a:t>
            </a:r>
          </a:p>
        </p:txBody>
      </p:sp>
      <p:pic>
        <p:nvPicPr>
          <p:cNvPr id="12290" name="Picture 2" descr="C:\Documents and Settings\jhamilton\My Documents\JimHamilton\SilvopastureHandbook\HandbookImages\page11figur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4925" y="1447800"/>
            <a:ext cx="6534150" cy="44005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Summary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10/10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457200" y="1143000"/>
            <a:ext cx="80772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6600"/>
              </a:buClr>
            </a:pPr>
            <a:r>
              <a:rPr lang="en-US" dirty="0" smtClean="0">
                <a:latin typeface="Calibri" pitchFamily="34" charset="0"/>
              </a:rPr>
              <a:t>Site Preparation is perhaps one of the most important steps in establishing a high-quality silvopasture and may include: </a:t>
            </a:r>
          </a:p>
          <a:p>
            <a:pPr>
              <a:buClr>
                <a:srgbClr val="FF6600"/>
              </a:buClr>
            </a:pPr>
            <a:endParaRPr lang="en-US" dirty="0" smtClean="0">
              <a:latin typeface="Calibri" pitchFamily="34" charset="0"/>
            </a:endParaRP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Disking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Subsoiling</a:t>
            </a:r>
            <a:r>
              <a:rPr lang="en-US" dirty="0" smtClean="0">
                <a:latin typeface="Calibri" pitchFamily="34" charset="0"/>
              </a:rPr>
              <a:t> or ripping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Scalping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Herbicide treatments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endParaRPr lang="en-US" dirty="0" smtClean="0">
              <a:latin typeface="Calibri" pitchFamily="34" charset="0"/>
            </a:endParaRPr>
          </a:p>
          <a:p>
            <a:pPr>
              <a:buClr>
                <a:srgbClr val="FF6600"/>
              </a:buClr>
            </a:pPr>
            <a:r>
              <a:rPr lang="en-US" dirty="0" smtClean="0">
                <a:latin typeface="Calibri" pitchFamily="34" charset="0"/>
              </a:rPr>
              <a:t>Each of these methods are used to loosen the soil for good root growth and/or to reduce the level of competition from weeds until trees can become established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4800" y="914400"/>
            <a:ext cx="8534400" cy="556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457200" y="10668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An existing pasture can be easily converted to a silvopasture with proper site preparation. If pasture land has been regularly grazed and has minimal weeds, rows for planting seedlings can be established at desired intervals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9600" y="228600"/>
            <a:ext cx="723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Pasture Conversion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Isosceles Triangle 11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" name="Picture 1027" descr="A:\PLANT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756701"/>
            <a:ext cx="5410200" cy="3415499"/>
          </a:xfrm>
          <a:prstGeom prst="rect">
            <a:avLst/>
          </a:prstGeom>
          <a:noFill/>
        </p:spPr>
      </p:pic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4800" y="914400"/>
            <a:ext cx="8534400" cy="5410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09600" y="228600"/>
            <a:ext cx="533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Soil Preparation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533400" y="1143000"/>
            <a:ext cx="7924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  <a:cs typeface="Times New Roman" pitchFamily="18" charset="0"/>
              </a:rPr>
              <a:t>In order to establish tree seedlings in existing pastures, </a:t>
            </a:r>
            <a:r>
              <a:rPr lang="en-US" i="1" dirty="0" smtClean="0">
                <a:latin typeface="Calibri" pitchFamily="34" charset="0"/>
                <a:cs typeface="Times New Roman" pitchFamily="18" charset="0"/>
              </a:rPr>
              <a:t>tilling 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and </a:t>
            </a:r>
            <a:r>
              <a:rPr lang="en-US" i="1" dirty="0" err="1" smtClean="0">
                <a:latin typeface="Calibri" pitchFamily="34" charset="0"/>
                <a:cs typeface="Times New Roman" pitchFamily="18" charset="0"/>
              </a:rPr>
              <a:t>subsoiling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 are recommended to remove competition and to loosen up the soil from compaction typical of grazed pastures. </a:t>
            </a:r>
          </a:p>
          <a:p>
            <a:endParaRPr lang="en-US" i="1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Isosceles Triangle 8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" name="Picture 2" descr="http://www.savannahglobal.com/images/articles/450-LIF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2667000"/>
            <a:ext cx="4648200" cy="3373267"/>
          </a:xfrm>
          <a:prstGeom prst="rect">
            <a:avLst/>
          </a:prstGeom>
          <a:noFill/>
        </p:spPr>
      </p:pic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04800" y="914400"/>
            <a:ext cx="8534400" cy="5410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609600" y="228600"/>
            <a:ext cx="586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Subsoiling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 and Disking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3400" y="1295400"/>
            <a:ext cx="4191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  <a:cs typeface="Times New Roman" pitchFamily="18" charset="0"/>
              </a:rPr>
              <a:t>A single-shank sub-</a:t>
            </a:r>
            <a:r>
              <a:rPr lang="en-US" dirty="0" err="1" smtClean="0">
                <a:latin typeface="Calibri" pitchFamily="34" charset="0"/>
                <a:cs typeface="Times New Roman" pitchFamily="18" charset="0"/>
              </a:rPr>
              <a:t>soiler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 (see photo) that can rip to a depth of 18-24 inches is sufficient to provide water infiltration and space for new seedling roots to establish. </a:t>
            </a:r>
          </a:p>
          <a:p>
            <a:endParaRPr lang="en-US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en-US" dirty="0" smtClean="0">
                <a:latin typeface="Calibri" pitchFamily="34" charset="0"/>
                <a:cs typeface="Times New Roman" pitchFamily="18" charset="0"/>
              </a:rPr>
              <a:t>Disking can also help break up soil clumps and provide area for forage establishment.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051" descr="A:\PLAN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962400"/>
            <a:ext cx="3441340" cy="2286000"/>
          </a:xfrm>
          <a:prstGeom prst="rect">
            <a:avLst/>
          </a:prstGeom>
          <a:noFill/>
        </p:spPr>
      </p:pic>
      <p:pic>
        <p:nvPicPr>
          <p:cNvPr id="10" name="Picture 6" descr="A:\SUBSOIL.JPG"/>
          <p:cNvPicPr>
            <a:picLocks noChangeAspect="1" noChangeArrowheads="1"/>
          </p:cNvPicPr>
          <p:nvPr/>
        </p:nvPicPr>
        <p:blipFill>
          <a:blip r:embed="rId5"/>
          <a:srcRect l="16364"/>
          <a:stretch>
            <a:fillRect/>
          </a:stretch>
        </p:blipFill>
        <p:spPr bwMode="auto">
          <a:xfrm>
            <a:off x="5029200" y="1219200"/>
            <a:ext cx="3505200" cy="261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Isosceles Triangle 10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4800" y="914400"/>
            <a:ext cx="8534400" cy="5410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09600" y="228600"/>
            <a:ext cx="480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Contouring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685800" y="1526262"/>
            <a:ext cx="4343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i="1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09600" y="1143000"/>
            <a:ext cx="77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alibri" pitchFamily="34" charset="0"/>
                <a:cs typeface="Times New Roman" pitchFamily="18" charset="0"/>
              </a:rPr>
              <a:t>Subsoiling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 should be carried out along the natural contour of the land to avoid erosion. 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6" name="Picture 2" descr="C:\Documents and Settings\jhamilton\My Documents\JimHamilton\SilvopastureHandbook\HandbookImages\page12.jpg"/>
          <p:cNvPicPr>
            <a:picLocks noChangeAspect="1" noChangeArrowheads="1"/>
          </p:cNvPicPr>
          <p:nvPr/>
        </p:nvPicPr>
        <p:blipFill>
          <a:blip r:embed="rId4"/>
          <a:srcRect t="15094"/>
          <a:stretch>
            <a:fillRect/>
          </a:stretch>
        </p:blipFill>
        <p:spPr bwMode="auto">
          <a:xfrm>
            <a:off x="1571625" y="2209800"/>
            <a:ext cx="6048375" cy="3857625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04800" y="914400"/>
            <a:ext cx="8534400" cy="5410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" y="1143000"/>
            <a:ext cx="4343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Calibri" pitchFamily="34" charset="0"/>
                <a:cs typeface="Times New Roman" pitchFamily="18" charset="0"/>
              </a:rPr>
              <a:t>Scalping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 is the practice of removing grass cover by mechanically peeling back sod to a depth of 4-5 inches.</a:t>
            </a:r>
          </a:p>
          <a:p>
            <a:endParaRPr lang="en-US" i="1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en-US" dirty="0" smtClean="0">
                <a:latin typeface="Calibri" pitchFamily="34" charset="0"/>
                <a:cs typeface="Times New Roman" pitchFamily="18" charset="0"/>
              </a:rPr>
              <a:t>Because grasses are such serious competitors for tree seedlings, scalping can increase seedling survival and growth on converted croplands or pasture.</a:t>
            </a:r>
          </a:p>
          <a:p>
            <a:endParaRPr lang="en-US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en-US" dirty="0" smtClean="0">
                <a:latin typeface="Calibri" pitchFamily="34" charset="0"/>
                <a:cs typeface="Times New Roman" pitchFamily="18" charset="0"/>
              </a:rPr>
              <a:t>Herbicides can also be used to chemically scalp an area to be planted.</a:t>
            </a:r>
            <a:endParaRPr lang="en-US" dirty="0" smtClean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 descr="Scalp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76851" y="1219200"/>
            <a:ext cx="3028949" cy="40386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181600" y="5334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 smtClean="0">
                <a:latin typeface="Calibri" pitchFamily="34" charset="0"/>
              </a:rPr>
              <a:t>Fire plows or specialized ‘scalpers’ can be used.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6/10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09600" y="228600"/>
            <a:ext cx="480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Scalping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4800" y="914400"/>
            <a:ext cx="8534400" cy="5562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609600" y="228600"/>
            <a:ext cx="647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Herbicide Treatments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609600" y="1856125"/>
            <a:ext cx="4267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Herbicide treatments after planting trees are recommended for better tree survival. Weeds will often quickly reestablish in newly planted rows even after scalping or disking. 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Banded or spot-herbicides use along tree rows during the first two years after planting is effective in controlling unwanted vegetation.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http://www.bugwood.org/PAT/pics/7-45.jpg"/>
          <p:cNvPicPr>
            <a:picLocks noChangeAspect="1" noChangeArrowheads="1"/>
          </p:cNvPicPr>
          <p:nvPr/>
        </p:nvPicPr>
        <p:blipFill>
          <a:blip r:embed="rId4"/>
          <a:srcRect r="51778" b="24723"/>
          <a:stretch>
            <a:fillRect/>
          </a:stretch>
        </p:blipFill>
        <p:spPr bwMode="auto">
          <a:xfrm>
            <a:off x="5237261" y="1981200"/>
            <a:ext cx="3220939" cy="3276600"/>
          </a:xfrm>
          <a:prstGeom prst="rect">
            <a:avLst/>
          </a:prstGeom>
          <a:noFill/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7/10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04800" y="914400"/>
            <a:ext cx="8534400" cy="5410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609600" y="2286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Herbicides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533400" y="1295400"/>
            <a:ext cx="4114800" cy="3886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2100" dirty="0" smtClean="0">
                <a:latin typeface="Calibri" pitchFamily="34" charset="0"/>
              </a:rPr>
              <a:t>A number of herbicides are available for weed and grass control. Oust, </a:t>
            </a:r>
            <a:r>
              <a:rPr lang="en-US" sz="2100" dirty="0" err="1" smtClean="0">
                <a:latin typeface="Calibri" pitchFamily="34" charset="0"/>
              </a:rPr>
              <a:t>Oustar</a:t>
            </a:r>
            <a:r>
              <a:rPr lang="en-US" sz="2100" dirty="0" smtClean="0">
                <a:latin typeface="Calibri" pitchFamily="34" charset="0"/>
              </a:rPr>
              <a:t>, Arsenal, </a:t>
            </a:r>
            <a:r>
              <a:rPr lang="en-US" sz="2100" dirty="0" err="1" smtClean="0">
                <a:latin typeface="Calibri" pitchFamily="34" charset="0"/>
              </a:rPr>
              <a:t>Fusilade</a:t>
            </a:r>
            <a:r>
              <a:rPr lang="en-US" sz="2100" dirty="0" smtClean="0">
                <a:latin typeface="Calibri" pitchFamily="34" charset="0"/>
              </a:rPr>
              <a:t>, </a:t>
            </a:r>
            <a:r>
              <a:rPr lang="en-US" sz="2100" dirty="0" err="1" smtClean="0">
                <a:latin typeface="Calibri" pitchFamily="34" charset="0"/>
              </a:rPr>
              <a:t>RoundUp</a:t>
            </a:r>
            <a:r>
              <a:rPr lang="en-US" sz="2100" dirty="0" smtClean="0">
                <a:latin typeface="Calibri" pitchFamily="34" charset="0"/>
              </a:rPr>
              <a:t>, Accord, </a:t>
            </a:r>
            <a:r>
              <a:rPr lang="en-US" sz="2100" dirty="0" err="1" smtClean="0">
                <a:latin typeface="Calibri" pitchFamily="34" charset="0"/>
              </a:rPr>
              <a:t>Velpar</a:t>
            </a:r>
            <a:r>
              <a:rPr lang="en-US" sz="2100" dirty="0" smtClean="0">
                <a:latin typeface="Calibri" pitchFamily="34" charset="0"/>
              </a:rPr>
              <a:t> are commonly used herbicides can be used as single treatments or as tank mixes for common grasses like Bahia and </a:t>
            </a:r>
            <a:r>
              <a:rPr lang="en-US" sz="2100" dirty="0" err="1" smtClean="0">
                <a:latin typeface="Calibri" pitchFamily="34" charset="0"/>
              </a:rPr>
              <a:t>bermuda</a:t>
            </a:r>
            <a:r>
              <a:rPr lang="en-US" sz="2100" dirty="0" smtClean="0">
                <a:latin typeface="Calibri" pitchFamily="34" charset="0"/>
              </a:rPr>
              <a:t> grass control.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sz="2100" dirty="0" smtClean="0">
                <a:latin typeface="Calibri" pitchFamily="34" charset="0"/>
              </a:rPr>
              <a:t>While some herbicides are labeled that they can be sprayed “over the top” of seedlings, it is recommended to avoid direct contact with seedlings while spraying.  </a:t>
            </a:r>
            <a:endParaRPr lang="en-US" sz="21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57800" y="5029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5715000" y="50292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Product labels for herbicides should be followed for mixing and application rates</a:t>
            </a:r>
            <a:endParaRPr lang="en-US" sz="1600" i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 descr="Spot Spraying"/>
          <p:cNvPicPr>
            <a:picLocks noChangeAspect="1" noChangeArrowheads="1"/>
          </p:cNvPicPr>
          <p:nvPr/>
        </p:nvPicPr>
        <p:blipFill>
          <a:blip r:embed="rId5"/>
          <a:srcRect l="14189" t="10811" r="10811" b="13513"/>
          <a:stretch>
            <a:fillRect/>
          </a:stretch>
        </p:blipFill>
        <p:spPr bwMode="auto">
          <a:xfrm>
            <a:off x="5110843" y="1524000"/>
            <a:ext cx="3423557" cy="2590800"/>
          </a:xfrm>
          <a:prstGeom prst="rect">
            <a:avLst/>
          </a:prstGeom>
          <a:noFill/>
        </p:spPr>
      </p:pic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8/10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5602" name="Rectangle 9"/>
          <p:cNvSpPr>
            <a:spLocks noChangeArrowheads="1"/>
          </p:cNvSpPr>
          <p:nvPr/>
        </p:nvSpPr>
        <p:spPr bwMode="auto">
          <a:xfrm>
            <a:off x="304800" y="914400"/>
            <a:ext cx="8534400" cy="55626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5603" name="Text Box 8"/>
          <p:cNvSpPr txBox="1">
            <a:spLocks noChangeArrowheads="1"/>
          </p:cNvSpPr>
          <p:nvPr/>
        </p:nvSpPr>
        <p:spPr bwMode="auto">
          <a:xfrm>
            <a:off x="4876800" y="1447800"/>
            <a:ext cx="3810000" cy="330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Mowing between tree rows during the first three growing seasons after tree planting will help reduce weed and grass competition .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Where possible, haying can also provide revenue from forage (or defray costs) before cattle are allowed to graze the site.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9600" y="2286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Mowing and Haying</a:t>
            </a:r>
          </a:p>
        </p:txBody>
      </p:sp>
      <p:pic>
        <p:nvPicPr>
          <p:cNvPr id="2560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5181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Box 15"/>
          <p:cNvSpPr txBox="1">
            <a:spLocks noChangeArrowheads="1"/>
          </p:cNvSpPr>
          <p:nvPr/>
        </p:nvSpPr>
        <p:spPr bwMode="auto">
          <a:xfrm>
            <a:off x="1447800" y="5105400"/>
            <a:ext cx="312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Avoid contacting seedlings with equipment</a:t>
            </a:r>
          </a:p>
        </p:txBody>
      </p:sp>
      <p:sp>
        <p:nvSpPr>
          <p:cNvPr id="25609" name="Isosceles Triangle 11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pic>
        <p:nvPicPr>
          <p:cNvPr id="2050" name="Picture 2" descr="http://www.afrc.uamont.edu/growthyield/montthinprun/agroforestry/area4_haybalesstake.JPG"/>
          <p:cNvPicPr>
            <a:picLocks noChangeAspect="1" noChangeArrowheads="1"/>
          </p:cNvPicPr>
          <p:nvPr/>
        </p:nvPicPr>
        <p:blipFill>
          <a:blip r:embed="rId5"/>
          <a:srcRect t="14271" r="14286"/>
          <a:stretch>
            <a:fillRect/>
          </a:stretch>
        </p:blipFill>
        <p:spPr bwMode="auto">
          <a:xfrm>
            <a:off x="609600" y="1600200"/>
            <a:ext cx="3957776" cy="2971800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2b}       Slide: 9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/10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10076</TotalTime>
  <Words>547</Words>
  <Application>Microsoft PowerPoint</Application>
  <PresentationFormat>On-screen Show (4:3)</PresentationFormat>
  <Paragraphs>66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Hispanic Labor in North Carolina’s Forest Industry: A Proposed Study of Employer and Laborer Perspectives</dc:title>
  <dc:creator>James Victor Hamilton, Jr.</dc:creator>
  <cp:lastModifiedBy>Jim</cp:lastModifiedBy>
  <cp:revision>504</cp:revision>
  <dcterms:created xsi:type="dcterms:W3CDTF">2000-11-29T03:59:23Z</dcterms:created>
  <dcterms:modified xsi:type="dcterms:W3CDTF">2009-02-12T15:21:11Z</dcterms:modified>
</cp:coreProperties>
</file>