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Frey" initials="GE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50E"/>
    <a:srgbClr val="F0D00E"/>
    <a:srgbClr val="FF6600"/>
    <a:srgbClr val="0C5039"/>
    <a:srgbClr val="0E6246"/>
    <a:srgbClr val="1E644D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77" autoAdjust="0"/>
    <p:restoredTop sz="93651" autoAdjust="0"/>
  </p:normalViewPr>
  <p:slideViewPr>
    <p:cSldViewPr>
      <p:cViewPr>
        <p:scale>
          <a:sx n="70" d="100"/>
          <a:sy n="70" d="100"/>
        </p:scale>
        <p:origin x="-169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40E6904-1727-45E0-B4F2-E72CA71F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54F37C-2D87-4556-9E9F-23672AB9C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6B2A2-7892-4EC1-82D7-358CF40FAF30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768F1-E89A-4055-B7B2-9E5843F2C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8823-3A74-4CF9-8754-166FF5B0C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38465-6F29-414B-9C22-FE8B8E20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E5A3-0714-4A5A-A546-F7ED3A81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9620-E2D5-4BE8-BDE1-6D1D200B8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CBBE-6857-46DB-B8A0-41FEC1A0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870C-441C-4B21-BB92-E4898D264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B4FD-F272-45F0-B0B7-A4645D2CD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8D1C-A931-4CC9-9DF1-6DF40458A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DD87-FCCC-479D-B4EB-78CE490E0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BE42A-CAE7-4E84-87CC-95310F64F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57569F-7C34-429D-960B-C8156F99B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Estrangelo Edessa" pitchFamily="66"/>
                <a:cs typeface="Times New Roman" pitchFamily="18" charset="0"/>
              </a:rPr>
              <a:t>module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Estrangelo Edessa" pitchFamily="66"/>
                <a:cs typeface="Times New Roman" pitchFamily="18" charset="0"/>
              </a:rPr>
              <a:t>#5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Livestock Management: Fencing and Watering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Estrangelo Edessa" pitchFamily="66"/>
              <a:cs typeface="Times New Roman" pitchFamily="18" charset="0"/>
            </a:endParaRPr>
          </a:p>
        </p:txBody>
      </p:sp>
      <p:sp>
        <p:nvSpPr>
          <p:cNvPr id="17" name="Rectangle 16"/>
          <p:cNvSpPr txBox="1">
            <a:spLocks noChangeArrowheads="1"/>
          </p:cNvSpPr>
          <p:nvPr/>
        </p:nvSpPr>
        <p:spPr bwMode="auto">
          <a:xfrm>
            <a:off x="0" y="6019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Pine Silvopasture in the Southeast </a:t>
            </a:r>
          </a:p>
        </p:txBody>
      </p:sp>
      <p:pic>
        <p:nvPicPr>
          <p:cNvPr id="2" name="Picture 2" descr="C:\Documents and Settings\jhamilton\My Documents\Silvopasture Course\Silvopasture_Pics\IMG_0687.jpg"/>
          <p:cNvPicPr>
            <a:picLocks noChangeAspect="1" noChangeArrowheads="1"/>
          </p:cNvPicPr>
          <p:nvPr/>
        </p:nvPicPr>
        <p:blipFill>
          <a:blip r:embed="rId3" cstate="screen"/>
          <a:srcRect t="1653"/>
          <a:stretch>
            <a:fillRect/>
          </a:stretch>
        </p:blipFill>
        <p:spPr bwMode="auto">
          <a:xfrm>
            <a:off x="1524000" y="1371600"/>
            <a:ext cx="6143625" cy="4533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5602" name="Rectangle 13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 dirty="0"/>
          </a:p>
        </p:txBody>
      </p:sp>
      <p:sp>
        <p:nvSpPr>
          <p:cNvPr id="25603" name="Isosceles Triangle 14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Watering within Paddocks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5a}       Slide: 10/11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04079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When water is close to forage, the herd's "social structure" keeps animals watering more frequently as individuals. 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This keeps the herd dispersed throughout the paddock and results in a greater portion of time spent grazing.</a:t>
            </a:r>
          </a:p>
        </p:txBody>
      </p:sp>
      <p:pic>
        <p:nvPicPr>
          <p:cNvPr id="9" name="Picture 2" descr="hqsilvowen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80000" y="3886200"/>
            <a:ext cx="3149600" cy="2362200"/>
          </a:xfrm>
          <a:prstGeom prst="rect">
            <a:avLst/>
          </a:prstGeom>
          <a:noFill/>
        </p:spPr>
      </p:pic>
      <p:pic>
        <p:nvPicPr>
          <p:cNvPr id="7170" name="Picture 2" descr="C:\Documents and Settings\jhamilton\My Documents\JimHamilton\SilvopastureProject\SilvopastureHandbook\HandbookImages\page42figure2.gif"/>
          <p:cNvPicPr>
            <a:picLocks noChangeAspect="1" noChangeArrowheads="1"/>
          </p:cNvPicPr>
          <p:nvPr/>
        </p:nvPicPr>
        <p:blipFill>
          <a:blip r:embed="rId5"/>
          <a:srcRect t="6368" r="23532" b="19214"/>
          <a:stretch>
            <a:fillRect/>
          </a:stretch>
        </p:blipFill>
        <p:spPr bwMode="auto">
          <a:xfrm>
            <a:off x="4648200" y="1143000"/>
            <a:ext cx="3940175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3400" y="2286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Summary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3124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Advances in livestock watering systems design and fencing materials have made rotational grazing convenient and affordable. 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However, some special considerations must be given to water and fencing in a silvopasture system.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5a}       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11/11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7415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pic>
        <p:nvPicPr>
          <p:cNvPr id="2050" name="Picture 2" descr="C:\Documents and Settings\jhamilton\My Documents\JimHamilton\SilvopastureProject\SilvopastureHandbook\HandbookImages\page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81400" y="1219200"/>
            <a:ext cx="4976143" cy="37340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3400" y="2286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Fencing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44196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latin typeface="Calibri" pitchFamily="34" charset="0"/>
              </a:rPr>
              <a:t>Proper fencing is a necessary component to reduce overgrazing in an efficient rotational grazing system.</a:t>
            </a:r>
          </a:p>
          <a:p>
            <a:pPr eaLnBrk="0" hangingPunct="0"/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Fencing plans should follow NRCS specifications, Extension publications or guides published by reputable fencing companies for requirements to meet local environmental conditions and special livestock</a:t>
            </a:r>
          </a:p>
          <a:p>
            <a:r>
              <a:rPr lang="en-US" sz="2200" dirty="0" smtClean="0">
                <a:latin typeface="Calibri" pitchFamily="34" charset="0"/>
              </a:rPr>
              <a:t>considerations</a:t>
            </a:r>
            <a:r>
              <a:rPr lang="en-US" sz="2400" dirty="0" smtClean="0"/>
              <a:t>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5a}       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2/11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7415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pic>
        <p:nvPicPr>
          <p:cNvPr id="14338" name="Picture 2" descr="C:\Documents and Settings\jhamilton\My Documents\Silvopasture Course\Silvopasture_Pics\IMG_06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2982" y="1143000"/>
            <a:ext cx="2971393" cy="43053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525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6600"/>
                </a:solidFill>
                <a:latin typeface="Calibri" pitchFamily="34" charset="0"/>
              </a:rPr>
              <a:t>Fencing between paddocks should consist of 4 to 6 wire strands for border fencing and 1 to 3 strands for cross-fencing</a:t>
            </a:r>
            <a:r>
              <a:rPr lang="en-US" sz="1800" dirty="0" smtClean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533400" y="228600"/>
            <a:ext cx="80772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Energized Fences</a:t>
            </a:r>
            <a:endParaRPr lang="en-US" sz="3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5a}       Slide: 3/11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000" y="1145262"/>
            <a:ext cx="4191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Energized fences can be easily installed and provide a psychological deterrent when the fence carries proper current.  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AC-powered units are the best choice for energizing a fence if 220 or 110 volt power is available. 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Solar-recharging battery systems can be installed on site.  A properly installed energizer should produce 1 joule per mile of fence.</a:t>
            </a:r>
          </a:p>
        </p:txBody>
      </p:sp>
      <p:pic>
        <p:nvPicPr>
          <p:cNvPr id="13314" name="Picture 2" descr="http://www.oksolar.com/images/04347.jpg"/>
          <p:cNvPicPr>
            <a:picLocks noChangeAspect="1" noChangeArrowheads="1"/>
          </p:cNvPicPr>
          <p:nvPr/>
        </p:nvPicPr>
        <p:blipFill>
          <a:blip r:embed="rId3"/>
          <a:srcRect l="44743"/>
          <a:stretch>
            <a:fillRect/>
          </a:stretch>
        </p:blipFill>
        <p:spPr bwMode="auto">
          <a:xfrm>
            <a:off x="5334000" y="1295399"/>
            <a:ext cx="2971800" cy="4417345"/>
          </a:xfrm>
          <a:prstGeom prst="rect">
            <a:avLst/>
          </a:prstGeom>
          <a:noFill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533400" y="208002"/>
            <a:ext cx="80772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Portable Fencing</a:t>
            </a:r>
            <a:endParaRPr lang="en-US" sz="3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5a}       Slide: 4/11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3581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Calibri" pitchFamily="34" charset="0"/>
              </a:rPr>
              <a:t>Polywire</a:t>
            </a:r>
            <a:r>
              <a:rPr lang="en-US" sz="2200" dirty="0" smtClean="0">
                <a:latin typeface="Calibri" pitchFamily="34" charset="0"/>
              </a:rPr>
              <a:t> or </a:t>
            </a:r>
            <a:r>
              <a:rPr lang="en-US" sz="2200" dirty="0" err="1" smtClean="0">
                <a:latin typeface="Calibri" pitchFamily="34" charset="0"/>
              </a:rPr>
              <a:t>polytape</a:t>
            </a:r>
            <a:r>
              <a:rPr lang="en-US" sz="2200" dirty="0" smtClean="0">
                <a:latin typeface="Calibri" pitchFamily="34" charset="0"/>
              </a:rPr>
              <a:t> can be used for temporary or portable cross fencing to create smaller paddocks for intensive grazing or to allocate stockpiled pastures for winter grazing</a:t>
            </a:r>
            <a:r>
              <a:rPr lang="en-US" sz="2200" dirty="0" smtClean="0">
                <a:latin typeface="Calibri" pitchFamily="34" charset="0"/>
              </a:rPr>
              <a:t>.</a:t>
            </a:r>
            <a:endParaRPr lang="en-US" sz="2200" dirty="0" smtClean="0">
              <a:latin typeface="Calibri" pitchFamily="34" charset="0"/>
            </a:endParaRP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Electrified </a:t>
            </a:r>
            <a:r>
              <a:rPr lang="en-US" sz="2200" dirty="0" err="1" smtClean="0">
                <a:latin typeface="Calibri" pitchFamily="34" charset="0"/>
              </a:rPr>
              <a:t>polytape</a:t>
            </a:r>
            <a:r>
              <a:rPr lang="en-US" sz="2200" dirty="0" smtClean="0">
                <a:latin typeface="Calibri" pitchFamily="34" charset="0"/>
              </a:rPr>
              <a:t> is very visible and easy to use for dividing a pasture. </a:t>
            </a:r>
            <a:r>
              <a:rPr lang="en-US" sz="2200" dirty="0" err="1" smtClean="0">
                <a:latin typeface="Calibri" pitchFamily="34" charset="0"/>
              </a:rPr>
              <a:t>Polytape</a:t>
            </a:r>
            <a:r>
              <a:rPr lang="en-US" sz="2200" dirty="0" smtClean="0">
                <a:latin typeface="Calibri" pitchFamily="34" charset="0"/>
              </a:rPr>
              <a:t> flutters in the wind making it more visible as well.</a:t>
            </a:r>
          </a:p>
          <a:p>
            <a:endParaRPr lang="en-US" sz="2200" dirty="0" smtClean="0">
              <a:latin typeface="Calibri" pitchFamily="34" charset="0"/>
            </a:endParaRPr>
          </a:p>
        </p:txBody>
      </p:sp>
      <p:pic>
        <p:nvPicPr>
          <p:cNvPr id="12290" name="Picture 2" descr="C:\Documents and Settings\jhamilton\My Documents\JimHamilton\SilvopastureProject\SilvopastureHandbook\HandbookImages\page41.JPG"/>
          <p:cNvPicPr>
            <a:picLocks noChangeAspect="1" noChangeArrowheads="1"/>
          </p:cNvPicPr>
          <p:nvPr/>
        </p:nvPicPr>
        <p:blipFill>
          <a:blip r:embed="rId3" cstate="screen"/>
          <a:srcRect l="1649" r="2697"/>
          <a:stretch>
            <a:fillRect/>
          </a:stretch>
        </p:blipFill>
        <p:spPr bwMode="auto">
          <a:xfrm>
            <a:off x="4114800" y="1295400"/>
            <a:ext cx="4419600" cy="3467100"/>
          </a:xfrm>
          <a:prstGeom prst="rect">
            <a:avLst/>
          </a:prstGeom>
          <a:noFill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3554" name="Rectangle 13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3555" name="Isosceles Triangle 14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5a}       Slide: 5/11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Paddock Fencing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81000" y="1068050"/>
            <a:ext cx="4343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latin typeface="Calibri" pitchFamily="34" charset="0"/>
              </a:rPr>
              <a:t>Paddocks can be easily established with energized </a:t>
            </a:r>
            <a:r>
              <a:rPr lang="en-US" sz="2200" dirty="0" err="1" smtClean="0">
                <a:latin typeface="Calibri" pitchFamily="34" charset="0"/>
              </a:rPr>
              <a:t>polywire</a:t>
            </a:r>
            <a:r>
              <a:rPr lang="en-US" sz="2200" dirty="0" smtClean="0">
                <a:latin typeface="Calibri" pitchFamily="34" charset="0"/>
              </a:rPr>
              <a:t> fencing and moved as needed when cattle are accustomed to fencing. </a:t>
            </a:r>
          </a:p>
        </p:txBody>
      </p:sp>
      <p:pic>
        <p:nvPicPr>
          <p:cNvPr id="6146" name="Picture 2" descr="C:\Documents and Settings\jhamilton\My Documents\Silvopasture Course\Silvopasture_Pics\IMG_06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53000" y="1021080"/>
            <a:ext cx="3733800" cy="5227320"/>
          </a:xfrm>
          <a:prstGeom prst="rect">
            <a:avLst/>
          </a:prstGeom>
          <a:noFill/>
        </p:spPr>
      </p:pic>
      <p:pic>
        <p:nvPicPr>
          <p:cNvPr id="11" name="Picture 2" descr="chHillfen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71800"/>
            <a:ext cx="4341495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5602" name="Rectangle 13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5603" name="Isosceles Triangle 14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Fencing tools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{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5a}       Slide: 6/11</a:t>
            </a:r>
          </a:p>
          <a:p>
            <a:pPr algn="ctr">
              <a:defRPr/>
            </a:pP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5029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A few simple tools are useful when using energized fencing as part of the grazing system: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"</a:t>
            </a:r>
            <a:r>
              <a:rPr lang="en-US" sz="2200" dirty="0" smtClean="0">
                <a:latin typeface="Calibri" pitchFamily="34" charset="0"/>
              </a:rPr>
              <a:t>Spinner" – Before installing high tensile wire, acquire a "spinner" to reel out the wire without adding twists.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In-line </a:t>
            </a:r>
            <a:r>
              <a:rPr lang="en-US" sz="2200" dirty="0" smtClean="0">
                <a:latin typeface="Calibri" pitchFamily="34" charset="0"/>
              </a:rPr>
              <a:t>switch – A wise investment: by strategically locating switches, a landowner can save miles of walking when tracing electrical current using a voltmeter.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Bungee-gates </a:t>
            </a:r>
            <a:r>
              <a:rPr lang="en-US" sz="2200" dirty="0" smtClean="0">
                <a:latin typeface="Calibri" pitchFamily="34" charset="0"/>
              </a:rPr>
              <a:t>to ease movement between paddocks.</a:t>
            </a:r>
          </a:p>
        </p:txBody>
      </p:sp>
      <p:pic>
        <p:nvPicPr>
          <p:cNvPr id="4098" name="Picture 2" descr="C:\Documents and Settings\jhamilton\My Documents\JimHamilton\SilvopastureProject\SilvopastureHandbook\HandbookImages\page39figure2.JPG"/>
          <p:cNvPicPr>
            <a:picLocks noChangeAspect="1" noChangeArrowheads="1"/>
          </p:cNvPicPr>
          <p:nvPr/>
        </p:nvPicPr>
        <p:blipFill>
          <a:blip r:embed="rId4" cstate="screen"/>
          <a:srcRect t="4082" b="2041"/>
          <a:stretch>
            <a:fillRect/>
          </a:stretch>
        </p:blipFill>
        <p:spPr bwMode="auto">
          <a:xfrm>
            <a:off x="6096000" y="1143000"/>
            <a:ext cx="2273195" cy="3505200"/>
          </a:xfrm>
          <a:prstGeom prst="rect">
            <a:avLst/>
          </a:prstGeom>
          <a:noFill/>
        </p:spPr>
      </p:pic>
      <p:pic>
        <p:nvPicPr>
          <p:cNvPr id="10242" name="Picture 2" descr="http://www.obrienplastics.com/images/products/Accessories_Bungygate_larg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0" y="4800600"/>
            <a:ext cx="2193925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3400" y="2286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Watering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533400" y="1079718"/>
            <a:ext cx="8077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At 90 degrees Fahrenheit, a 600 pound growing steer needs about</a:t>
            </a:r>
          </a:p>
          <a:p>
            <a:r>
              <a:rPr lang="en-US" sz="2200" dirty="0" smtClean="0">
                <a:latin typeface="Calibri" pitchFamily="34" charset="0"/>
              </a:rPr>
              <a:t>13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gallons of water per day.  At 60 degrees, that need falls to eight gallons per day. One distinct advantage of a </a:t>
            </a:r>
            <a:r>
              <a:rPr lang="en-US" sz="2200" dirty="0" err="1" smtClean="0">
                <a:latin typeface="Calibri" pitchFamily="34" charset="0"/>
              </a:rPr>
              <a:t>silvopasture</a:t>
            </a:r>
            <a:r>
              <a:rPr lang="en-US" sz="2200" dirty="0" smtClean="0">
                <a:latin typeface="Calibri" pitchFamily="34" charset="0"/>
              </a:rPr>
              <a:t> system is that shade is distributed throughout the pasture and greatly reduces high temperature stress on livestock.</a:t>
            </a:r>
            <a:endParaRPr lang="en-US" sz="2200" dirty="0" smtClean="0">
              <a:latin typeface="Calibri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5a}       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7/11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7415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703" t="2540"/>
          <a:stretch>
            <a:fillRect/>
          </a:stretch>
        </p:blipFill>
        <p:spPr bwMode="auto">
          <a:xfrm>
            <a:off x="5562600" y="3048000"/>
            <a:ext cx="2743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2338" y="3124200"/>
            <a:ext cx="4108262" cy="27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5602" name="Rectangle 13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 dirty="0"/>
          </a:p>
        </p:txBody>
      </p:sp>
      <p:sp>
        <p:nvSpPr>
          <p:cNvPr id="25603" name="Isosceles Triangle 14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Watering within Paddocks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5a}       Slide: 8/11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034296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Keep water source within 600-800 feet of cattle, but avoid placing portable water tanks in the center of a paddock system. When forage resources are far from water supply, cattle move back and forth to the water as a herd. This limits the number of times per day that animals water, and the total consumption of both water and forage.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447800" y="2971800"/>
            <a:ext cx="6324600" cy="3200400"/>
          </a:xfrm>
          <a:prstGeom prst="rect">
            <a:avLst/>
          </a:prstGeom>
          <a:solidFill>
            <a:srgbClr val="92D050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Picture 4" descr="A:\2 cows clipar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1757" y="4855076"/>
            <a:ext cx="1196546" cy="318168"/>
          </a:xfrm>
          <a:prstGeom prst="rect">
            <a:avLst/>
          </a:prstGeom>
          <a:noFill/>
        </p:spPr>
      </p:pic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1447800" y="29718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447800" y="6172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7772400" y="29718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1447800" y="29718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1447800" y="4600074"/>
            <a:ext cx="6324600" cy="0"/>
          </a:xfrm>
          <a:prstGeom prst="line">
            <a:avLst/>
          </a:prstGeom>
          <a:noFill/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5607222" y="4600074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4809524" y="2971800"/>
            <a:ext cx="0" cy="1628274"/>
          </a:xfrm>
          <a:prstGeom prst="line">
            <a:avLst/>
          </a:prstGeom>
          <a:noFill/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4809524" y="4600074"/>
            <a:ext cx="0" cy="1572126"/>
          </a:xfrm>
          <a:prstGeom prst="line">
            <a:avLst/>
          </a:prstGeom>
          <a:noFill/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4638589" y="4491289"/>
            <a:ext cx="341870" cy="33688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385065" y="5173245"/>
            <a:ext cx="683741" cy="336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7" name="Picture 24" descr="A:\2 cows clipar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6432" y="5173245"/>
            <a:ext cx="968632" cy="439821"/>
          </a:xfrm>
          <a:prstGeom prst="rect">
            <a:avLst/>
          </a:prstGeom>
          <a:noFill/>
        </p:spPr>
      </p:pic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5892114" y="4491289"/>
            <a:ext cx="1025611" cy="336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3043195" y="4491289"/>
            <a:ext cx="341870" cy="33688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5208373" y="3870158"/>
            <a:ext cx="153841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2550E"/>
                </a:solidFill>
                <a:latin typeface="Calibri" pitchFamily="34" charset="0"/>
              </a:rPr>
              <a:t>Not OK</a:t>
            </a:r>
            <a:r>
              <a:rPr lang="en-US" b="1" dirty="0" smtClean="0">
                <a:solidFill>
                  <a:srgbClr val="F2550E"/>
                </a:solidFill>
              </a:rPr>
              <a:t> </a:t>
            </a:r>
            <a:endParaRPr lang="en-US" b="1" dirty="0">
              <a:solidFill>
                <a:srgbClr val="F2550E"/>
              </a:solidFill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4980459" y="4207042"/>
            <a:ext cx="227914" cy="284246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043195" y="3870158"/>
            <a:ext cx="102561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2550E"/>
                </a:solidFill>
              </a:rPr>
              <a:t>OK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Water Tank Considerations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57200" y="1170325"/>
            <a:ext cx="4038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latin typeface="Calibri" pitchFamily="34" charset="0"/>
              </a:rPr>
              <a:t>Consider using portable water tanks that can be moved easily between paddocks. </a:t>
            </a:r>
          </a:p>
          <a:p>
            <a:pPr eaLnBrk="0" hangingPunct="0"/>
            <a:endParaRPr lang="en-US" sz="2200" dirty="0" smtClean="0">
              <a:latin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Calibri" pitchFamily="34" charset="0"/>
              </a:rPr>
              <a:t>If installing permanent tanks, consider concrete tanks and tank covers. Heavy equipment tires are also a popular, durable choice. Cleaning the inside of tanks may be necessary to remove calcium residues and algae.</a:t>
            </a:r>
          </a:p>
          <a:p>
            <a:pPr eaLnBrk="0" hangingPunct="0"/>
            <a:endParaRPr lang="en-US" sz="2200" dirty="0">
              <a:latin typeface="Calibri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5a}       Slide: 9/11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511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pic>
        <p:nvPicPr>
          <p:cNvPr id="8197" name="Picture 5" descr="C:\Documents and Settings\jhamilton\My Documents\Silvopasture Course\Silvopasture_Pics\IMG_0653.jpg"/>
          <p:cNvPicPr>
            <a:picLocks noChangeAspect="1" noChangeArrowheads="1"/>
          </p:cNvPicPr>
          <p:nvPr/>
        </p:nvPicPr>
        <p:blipFill>
          <a:blip r:embed="rId4" cstate="screen"/>
          <a:srcRect l="1937" r="1211"/>
          <a:stretch>
            <a:fillRect/>
          </a:stretch>
        </p:blipFill>
        <p:spPr bwMode="auto">
          <a:xfrm>
            <a:off x="4800600" y="1143000"/>
            <a:ext cx="3810000" cy="2286000"/>
          </a:xfrm>
          <a:prstGeom prst="rect">
            <a:avLst/>
          </a:prstGeom>
          <a:noFill/>
        </p:spPr>
      </p:pic>
      <p:pic>
        <p:nvPicPr>
          <p:cNvPr id="9220" name="Picture 4" descr="http://www.mo.nrcs.usda.gov/news/MOphotogallery/Livestock-Pasture/tire%20tank%20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00600" y="3581400"/>
            <a:ext cx="3810000" cy="25298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11537</TotalTime>
  <Words>638</Words>
  <Application>Microsoft PowerPoint</Application>
  <PresentationFormat>On-screen Show (4:3)</PresentationFormat>
  <Paragraphs>65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Hispanic Labor in North Carolina’s Forest Industry: A Proposed Study of Employer and Laborer Perspectives</dc:title>
  <dc:creator>James Victor Hamilton, Jr.</dc:creator>
  <cp:lastModifiedBy>Jim</cp:lastModifiedBy>
  <cp:revision>588</cp:revision>
  <dcterms:created xsi:type="dcterms:W3CDTF">2000-11-29T03:59:23Z</dcterms:created>
  <dcterms:modified xsi:type="dcterms:W3CDTF">2009-03-23T01:09:15Z</dcterms:modified>
</cp:coreProperties>
</file>