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301" r:id="rId3"/>
    <p:sldId id="298" r:id="rId4"/>
    <p:sldId id="289" r:id="rId5"/>
    <p:sldId id="302" r:id="rId6"/>
    <p:sldId id="292" r:id="rId7"/>
    <p:sldId id="300" r:id="rId8"/>
    <p:sldId id="278" r:id="rId9"/>
    <p:sldId id="299" r:id="rId10"/>
    <p:sldId id="288" r:id="rId11"/>
    <p:sldId id="29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Frey" initials="GEF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2550E"/>
    <a:srgbClr val="F0D00E"/>
    <a:srgbClr val="0C5039"/>
    <a:srgbClr val="0E6246"/>
    <a:srgbClr val="1E644D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77" autoAdjust="0"/>
    <p:restoredTop sz="93651" autoAdjust="0"/>
  </p:normalViewPr>
  <p:slideViewPr>
    <p:cSldViewPr>
      <p:cViewPr>
        <p:scale>
          <a:sx n="70" d="100"/>
          <a:sy n="70" d="100"/>
        </p:scale>
        <p:origin x="-169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40E6904-1727-45E0-B4F2-E72CA71F5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54F37C-2D87-4556-9E9F-23672AB9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B2A2-7892-4EC1-82D7-358CF40FAF30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54F37C-2D87-4556-9E9F-23672AB9C5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768F1-E89A-4055-B7B2-9E5843F2C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8823-3A74-4CF9-8754-166FF5B0C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8465-6F29-414B-9C22-FE8B8E20B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E5A3-0714-4A5A-A546-F7ED3A81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9620-E2D5-4BE8-BDE1-6D1D200B8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CBBE-6857-46DB-B8A0-41FEC1A0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870C-441C-4B21-BB92-E4898D264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B4FD-F272-45F0-B0B7-A4645D2CD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8D1C-A931-4CC9-9DF1-6DF40458A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DD87-FCCC-479D-B4EB-78CE490E0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BE42A-CAE7-4E84-87CC-95310F64F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8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57569F-7C34-429D-960B-C8156F99B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module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Estrangelo Edessa" pitchFamily="66"/>
                <a:cs typeface="Times New Roman" pitchFamily="18" charset="0"/>
              </a:rPr>
              <a:t>#5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Livestock Management: Rotational Grazing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7" name="Rectangle 16"/>
          <p:cNvSpPr txBox="1"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Pine Silvopasture in the Southeast </a:t>
            </a:r>
          </a:p>
        </p:txBody>
      </p:sp>
      <p:pic>
        <p:nvPicPr>
          <p:cNvPr id="18434" name="Picture 2" descr="C:\Documents and Settings\jhamilton\My Documents\JimHamilton\SilvopastureProject\SilvopasturePhotos2008\pasturesilvopasturetran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295400"/>
            <a:ext cx="6143625" cy="46101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609600" y="238780"/>
            <a:ext cx="80772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Layout and Design</a:t>
            </a:r>
            <a:endParaRPr lang="en-US" sz="3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10/11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031" name="Isosceles Triangle 15"/>
          <p:cNvSpPr>
            <a:spLocks noChangeArrowheads="1"/>
          </p:cNvSpPr>
          <p:nvPr/>
        </p:nvSpPr>
        <p:spPr bwMode="auto">
          <a:xfrm rot="5400000" flipH="1">
            <a:off x="355600" y="4826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5181600"/>
            <a:ext cx="85344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libri" pitchFamily="34" charset="0"/>
              </a:rPr>
              <a:t>Experiment with design using aerial property photos. For most typical beef cattle operations in the southeast, 5 to 10 paddocks may be sufficient. This allows paddocks to be grazed for 3 to 7 days, then rested for a month. 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295400" y="1066800"/>
            <a:ext cx="6553200" cy="3869618"/>
            <a:chOff x="48729" y="1776714"/>
            <a:chExt cx="7543800" cy="5191125"/>
          </a:xfrm>
        </p:grpSpPr>
        <p:pic>
          <p:nvPicPr>
            <p:cNvPr id="12" name="Picture 3" descr="Dale 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29" y="1776714"/>
              <a:ext cx="7543800" cy="519112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>
              <a:off x="3810000" y="4648200"/>
              <a:ext cx="24384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6248400" y="3505200"/>
              <a:ext cx="0" cy="11430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6248400" y="3505200"/>
              <a:ext cx="12954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V="1">
              <a:off x="1371600" y="4648200"/>
              <a:ext cx="0" cy="12192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1371600" y="4648200"/>
              <a:ext cx="6096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1981200" y="3581400"/>
              <a:ext cx="0" cy="10668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3810000" y="4648200"/>
              <a:ext cx="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371600" y="5867400"/>
              <a:ext cx="25146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 flipV="1">
              <a:off x="3886200" y="4648200"/>
              <a:ext cx="0" cy="12192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 flipV="1">
              <a:off x="7086600" y="2971800"/>
              <a:ext cx="457200" cy="5334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H="1" flipV="1">
              <a:off x="6858000" y="2286000"/>
              <a:ext cx="228600" cy="6858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5715000" y="2286000"/>
              <a:ext cx="114300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V="1">
              <a:off x="1981200" y="2514600"/>
              <a:ext cx="1447800" cy="106680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3429000" y="203200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144" y="160"/>
                </a:cxn>
                <a:cxn ang="0">
                  <a:pos x="384" y="64"/>
                </a:cxn>
                <a:cxn ang="0">
                  <a:pos x="528" y="16"/>
                </a:cxn>
                <a:cxn ang="0">
                  <a:pos x="672" y="16"/>
                </a:cxn>
                <a:cxn ang="0">
                  <a:pos x="816" y="16"/>
                </a:cxn>
                <a:cxn ang="0">
                  <a:pos x="912" y="16"/>
                </a:cxn>
                <a:cxn ang="0">
                  <a:pos x="1248" y="112"/>
                </a:cxn>
                <a:cxn ang="0">
                  <a:pos x="1536" y="160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40" y="252"/>
                    <a:pt x="80" y="200"/>
                    <a:pt x="144" y="160"/>
                  </a:cubicBezTo>
                  <a:cubicBezTo>
                    <a:pt x="208" y="120"/>
                    <a:pt x="320" y="88"/>
                    <a:pt x="384" y="64"/>
                  </a:cubicBezTo>
                  <a:cubicBezTo>
                    <a:pt x="448" y="40"/>
                    <a:pt x="480" y="24"/>
                    <a:pt x="528" y="16"/>
                  </a:cubicBezTo>
                  <a:cubicBezTo>
                    <a:pt x="576" y="8"/>
                    <a:pt x="624" y="16"/>
                    <a:pt x="672" y="16"/>
                  </a:cubicBezTo>
                  <a:cubicBezTo>
                    <a:pt x="720" y="16"/>
                    <a:pt x="776" y="16"/>
                    <a:pt x="816" y="16"/>
                  </a:cubicBezTo>
                  <a:cubicBezTo>
                    <a:pt x="856" y="16"/>
                    <a:pt x="840" y="0"/>
                    <a:pt x="912" y="16"/>
                  </a:cubicBezTo>
                  <a:cubicBezTo>
                    <a:pt x="984" y="32"/>
                    <a:pt x="1144" y="88"/>
                    <a:pt x="1248" y="112"/>
                  </a:cubicBezTo>
                  <a:cubicBezTo>
                    <a:pt x="1352" y="136"/>
                    <a:pt x="1488" y="152"/>
                    <a:pt x="1536" y="160"/>
                  </a:cubicBezTo>
                </a:path>
              </a:pathLst>
            </a:custGeom>
            <a:noFill/>
            <a:ln w="5715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 flipV="1">
              <a:off x="6248400" y="2971800"/>
              <a:ext cx="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 flipV="1">
              <a:off x="4724400" y="2819400"/>
              <a:ext cx="381000" cy="1828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>
              <a:off x="4724400" y="2819400"/>
              <a:ext cx="12192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5943600" y="2819400"/>
              <a:ext cx="304800" cy="152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 flipV="1">
              <a:off x="2895600" y="5638800"/>
              <a:ext cx="838200" cy="762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H="1" flipV="1">
              <a:off x="2133600" y="5486400"/>
              <a:ext cx="762000" cy="152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2133600" y="4648200"/>
              <a:ext cx="0" cy="8382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133600" y="2806700"/>
              <a:ext cx="2590800" cy="1917700"/>
            </a:xfrm>
            <a:custGeom>
              <a:avLst/>
              <a:gdLst/>
              <a:ahLst/>
              <a:cxnLst>
                <a:cxn ang="0">
                  <a:pos x="0" y="1208"/>
                </a:cxn>
                <a:cxn ang="0">
                  <a:pos x="96" y="1064"/>
                </a:cxn>
                <a:cxn ang="0">
                  <a:pos x="288" y="872"/>
                </a:cxn>
                <a:cxn ang="0">
                  <a:pos x="624" y="632"/>
                </a:cxn>
                <a:cxn ang="0">
                  <a:pos x="1200" y="104"/>
                </a:cxn>
                <a:cxn ang="0">
                  <a:pos x="1632" y="8"/>
                </a:cxn>
              </a:cxnLst>
              <a:rect l="0" t="0" r="r" b="b"/>
              <a:pathLst>
                <a:path w="1632" h="1208">
                  <a:moveTo>
                    <a:pt x="0" y="1208"/>
                  </a:moveTo>
                  <a:cubicBezTo>
                    <a:pt x="24" y="1164"/>
                    <a:pt x="48" y="1120"/>
                    <a:pt x="96" y="1064"/>
                  </a:cubicBezTo>
                  <a:cubicBezTo>
                    <a:pt x="144" y="1008"/>
                    <a:pt x="200" y="944"/>
                    <a:pt x="288" y="872"/>
                  </a:cubicBezTo>
                  <a:cubicBezTo>
                    <a:pt x="376" y="800"/>
                    <a:pt x="472" y="760"/>
                    <a:pt x="624" y="632"/>
                  </a:cubicBezTo>
                  <a:cubicBezTo>
                    <a:pt x="776" y="504"/>
                    <a:pt x="1032" y="208"/>
                    <a:pt x="1200" y="104"/>
                  </a:cubicBezTo>
                  <a:cubicBezTo>
                    <a:pt x="1368" y="0"/>
                    <a:pt x="1560" y="24"/>
                    <a:pt x="1632" y="8"/>
                  </a:cubicBezTo>
                </a:path>
              </a:pathLst>
            </a:custGeom>
            <a:noFill/>
            <a:ln w="952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2928938" y="5678488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2133600" y="3505200"/>
              <a:ext cx="0" cy="1143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H="1">
              <a:off x="3276600" y="4648200"/>
              <a:ext cx="53340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9"/>
            <p:cNvSpPr>
              <a:spLocks noChangeShapeType="1"/>
            </p:cNvSpPr>
            <p:nvPr/>
          </p:nvSpPr>
          <p:spPr bwMode="auto">
            <a:xfrm flipV="1">
              <a:off x="2133600" y="4648200"/>
              <a:ext cx="1219200" cy="533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5638800" y="2209800"/>
              <a:ext cx="0" cy="609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>
              <a:off x="4572000" y="2057400"/>
              <a:ext cx="152400" cy="7620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V="1">
              <a:off x="2133600" y="2743200"/>
              <a:ext cx="1981200" cy="1447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V="1">
              <a:off x="4114800" y="2590800"/>
              <a:ext cx="533400" cy="1524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>
              <a:off x="2971800" y="3581400"/>
              <a:ext cx="457200" cy="10668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819400" y="2743200"/>
              <a:ext cx="3657600" cy="1676400"/>
            </a:xfrm>
            <a:custGeom>
              <a:avLst/>
              <a:gdLst/>
              <a:ahLst/>
              <a:cxnLst>
                <a:cxn ang="0">
                  <a:pos x="0" y="1056"/>
                </a:cxn>
                <a:cxn ang="0">
                  <a:pos x="768" y="576"/>
                </a:cxn>
                <a:cxn ang="0">
                  <a:pos x="1776" y="528"/>
                </a:cxn>
                <a:cxn ang="0">
                  <a:pos x="2304" y="0"/>
                </a:cxn>
              </a:cxnLst>
              <a:rect l="0" t="0" r="r" b="b"/>
              <a:pathLst>
                <a:path w="2304" h="1056">
                  <a:moveTo>
                    <a:pt x="0" y="1056"/>
                  </a:moveTo>
                  <a:cubicBezTo>
                    <a:pt x="236" y="860"/>
                    <a:pt x="472" y="664"/>
                    <a:pt x="768" y="576"/>
                  </a:cubicBezTo>
                  <a:cubicBezTo>
                    <a:pt x="1064" y="488"/>
                    <a:pt x="1520" y="624"/>
                    <a:pt x="1776" y="528"/>
                  </a:cubicBezTo>
                  <a:cubicBezTo>
                    <a:pt x="2032" y="432"/>
                    <a:pt x="2216" y="80"/>
                    <a:pt x="2304" y="0"/>
                  </a:cubicBezTo>
                </a:path>
              </a:pathLst>
            </a:custGeom>
            <a:noFill/>
            <a:ln w="19050" cmpd="sng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2743200" y="42672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7"/>
            <p:cNvSpPr>
              <a:spLocks noChangeArrowheads="1"/>
            </p:cNvSpPr>
            <p:nvPr/>
          </p:nvSpPr>
          <p:spPr bwMode="auto">
            <a:xfrm>
              <a:off x="6400800" y="26670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8"/>
            <p:cNvSpPr>
              <a:spLocks noChangeArrowheads="1"/>
            </p:cNvSpPr>
            <p:nvPr/>
          </p:nvSpPr>
          <p:spPr bwMode="auto">
            <a:xfrm>
              <a:off x="3886200" y="35814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9"/>
            <p:cNvSpPr>
              <a:spLocks noChangeArrowheads="1"/>
            </p:cNvSpPr>
            <p:nvPr/>
          </p:nvSpPr>
          <p:spPr bwMode="auto">
            <a:xfrm>
              <a:off x="5486400" y="35052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 flipH="1" flipV="1">
              <a:off x="2819400" y="3352800"/>
              <a:ext cx="609600" cy="6096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2743200" y="32766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371600" y="4648200"/>
              <a:ext cx="457200" cy="9144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192" y="480"/>
                </a:cxn>
                <a:cxn ang="0">
                  <a:pos x="240" y="336"/>
                </a:cxn>
                <a:cxn ang="0">
                  <a:pos x="288" y="0"/>
                </a:cxn>
              </a:cxnLst>
              <a:rect l="0" t="0" r="r" b="b"/>
              <a:pathLst>
                <a:path w="288" h="576">
                  <a:moveTo>
                    <a:pt x="0" y="576"/>
                  </a:moveTo>
                  <a:cubicBezTo>
                    <a:pt x="76" y="548"/>
                    <a:pt x="152" y="520"/>
                    <a:pt x="192" y="480"/>
                  </a:cubicBezTo>
                  <a:cubicBezTo>
                    <a:pt x="232" y="440"/>
                    <a:pt x="224" y="416"/>
                    <a:pt x="240" y="336"/>
                  </a:cubicBezTo>
                  <a:cubicBezTo>
                    <a:pt x="256" y="256"/>
                    <a:pt x="280" y="56"/>
                    <a:pt x="288" y="0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524000" y="3581400"/>
              <a:ext cx="622300" cy="2590800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336" y="720"/>
                </a:cxn>
                <a:cxn ang="0">
                  <a:pos x="0" y="1632"/>
                </a:cxn>
              </a:cxnLst>
              <a:rect l="0" t="0" r="r" b="b"/>
              <a:pathLst>
                <a:path w="392" h="1632">
                  <a:moveTo>
                    <a:pt x="336" y="0"/>
                  </a:moveTo>
                  <a:cubicBezTo>
                    <a:pt x="364" y="224"/>
                    <a:pt x="392" y="448"/>
                    <a:pt x="336" y="720"/>
                  </a:cubicBezTo>
                  <a:cubicBezTo>
                    <a:pt x="280" y="992"/>
                    <a:pt x="56" y="1488"/>
                    <a:pt x="0" y="1632"/>
                  </a:cubicBezTo>
                </a:path>
              </a:pathLst>
            </a:custGeom>
            <a:noFill/>
            <a:ln w="19050" cap="flat" cmpd="sng">
              <a:solidFill>
                <a:srgbClr val="0099CC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44"/>
            <p:cNvSpPr>
              <a:spLocks noChangeShapeType="1"/>
            </p:cNvSpPr>
            <p:nvPr/>
          </p:nvSpPr>
          <p:spPr bwMode="auto">
            <a:xfrm flipH="1">
              <a:off x="1371600" y="6172200"/>
              <a:ext cx="152400" cy="76200"/>
            </a:xfrm>
            <a:prstGeom prst="line">
              <a:avLst/>
            </a:prstGeom>
            <a:noFill/>
            <a:ln w="19050">
              <a:solidFill>
                <a:srgbClr val="0099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133600" y="2667000"/>
              <a:ext cx="2895600" cy="1752600"/>
            </a:xfrm>
            <a:custGeom>
              <a:avLst/>
              <a:gdLst/>
              <a:ahLst/>
              <a:cxnLst>
                <a:cxn ang="0">
                  <a:pos x="0" y="1104"/>
                </a:cxn>
                <a:cxn ang="0">
                  <a:pos x="480" y="720"/>
                </a:cxn>
                <a:cxn ang="0">
                  <a:pos x="816" y="480"/>
                </a:cxn>
                <a:cxn ang="0">
                  <a:pos x="1296" y="96"/>
                </a:cxn>
                <a:cxn ang="0">
                  <a:pos x="1824" y="0"/>
                </a:cxn>
              </a:cxnLst>
              <a:rect l="0" t="0" r="r" b="b"/>
              <a:pathLst>
                <a:path w="1824" h="1104">
                  <a:moveTo>
                    <a:pt x="0" y="1104"/>
                  </a:moveTo>
                  <a:cubicBezTo>
                    <a:pt x="172" y="964"/>
                    <a:pt x="344" y="824"/>
                    <a:pt x="480" y="720"/>
                  </a:cubicBezTo>
                  <a:cubicBezTo>
                    <a:pt x="616" y="616"/>
                    <a:pt x="680" y="584"/>
                    <a:pt x="816" y="480"/>
                  </a:cubicBezTo>
                  <a:cubicBezTo>
                    <a:pt x="952" y="376"/>
                    <a:pt x="1128" y="176"/>
                    <a:pt x="1296" y="96"/>
                  </a:cubicBezTo>
                  <a:cubicBezTo>
                    <a:pt x="1464" y="16"/>
                    <a:pt x="1736" y="16"/>
                    <a:pt x="1824" y="0"/>
                  </a:cubicBezTo>
                </a:path>
              </a:pathLst>
            </a:custGeom>
            <a:noFill/>
            <a:ln w="19050" cap="flat" cmpd="sng">
              <a:solidFill>
                <a:srgbClr val="0099CC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1219200" y="5753100"/>
              <a:ext cx="3810000" cy="533400"/>
            </a:xfrm>
            <a:custGeom>
              <a:avLst/>
              <a:gdLst/>
              <a:ahLst/>
              <a:cxnLst>
                <a:cxn ang="0">
                  <a:pos x="2400" y="120"/>
                </a:cxn>
                <a:cxn ang="0">
                  <a:pos x="2256" y="24"/>
                </a:cxn>
                <a:cxn ang="0">
                  <a:pos x="1968" y="168"/>
                </a:cxn>
                <a:cxn ang="0">
                  <a:pos x="1776" y="168"/>
                </a:cxn>
                <a:cxn ang="0">
                  <a:pos x="1584" y="24"/>
                </a:cxn>
                <a:cxn ang="0">
                  <a:pos x="1152" y="24"/>
                </a:cxn>
                <a:cxn ang="0">
                  <a:pos x="768" y="120"/>
                </a:cxn>
                <a:cxn ang="0">
                  <a:pos x="432" y="168"/>
                </a:cxn>
                <a:cxn ang="0">
                  <a:pos x="96" y="312"/>
                </a:cxn>
                <a:cxn ang="0">
                  <a:pos x="0" y="312"/>
                </a:cxn>
              </a:cxnLst>
              <a:rect l="0" t="0" r="r" b="b"/>
              <a:pathLst>
                <a:path w="2400" h="336">
                  <a:moveTo>
                    <a:pt x="2400" y="120"/>
                  </a:moveTo>
                  <a:cubicBezTo>
                    <a:pt x="2364" y="68"/>
                    <a:pt x="2328" y="16"/>
                    <a:pt x="2256" y="24"/>
                  </a:cubicBezTo>
                  <a:cubicBezTo>
                    <a:pt x="2184" y="32"/>
                    <a:pt x="2048" y="144"/>
                    <a:pt x="1968" y="168"/>
                  </a:cubicBezTo>
                  <a:cubicBezTo>
                    <a:pt x="1888" y="192"/>
                    <a:pt x="1840" y="192"/>
                    <a:pt x="1776" y="168"/>
                  </a:cubicBezTo>
                  <a:cubicBezTo>
                    <a:pt x="1712" y="144"/>
                    <a:pt x="1688" y="48"/>
                    <a:pt x="1584" y="24"/>
                  </a:cubicBezTo>
                  <a:cubicBezTo>
                    <a:pt x="1480" y="0"/>
                    <a:pt x="1288" y="8"/>
                    <a:pt x="1152" y="24"/>
                  </a:cubicBezTo>
                  <a:cubicBezTo>
                    <a:pt x="1016" y="40"/>
                    <a:pt x="888" y="96"/>
                    <a:pt x="768" y="120"/>
                  </a:cubicBezTo>
                  <a:cubicBezTo>
                    <a:pt x="648" y="144"/>
                    <a:pt x="544" y="136"/>
                    <a:pt x="432" y="168"/>
                  </a:cubicBezTo>
                  <a:cubicBezTo>
                    <a:pt x="320" y="200"/>
                    <a:pt x="168" y="288"/>
                    <a:pt x="96" y="312"/>
                  </a:cubicBezTo>
                  <a:cubicBezTo>
                    <a:pt x="24" y="336"/>
                    <a:pt x="16" y="312"/>
                    <a:pt x="0" y="312"/>
                  </a:cubicBezTo>
                </a:path>
              </a:pathLst>
            </a:custGeom>
            <a:noFill/>
            <a:ln w="19050" cap="flat" cmpd="sng">
              <a:solidFill>
                <a:srgbClr val="0099CC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1143000" y="6248400"/>
              <a:ext cx="152400" cy="76200"/>
            </a:xfrm>
            <a:prstGeom prst="line">
              <a:avLst/>
            </a:prstGeom>
            <a:noFill/>
            <a:ln w="28575">
              <a:solidFill>
                <a:srgbClr val="0099C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2819400" y="4419600"/>
              <a:ext cx="457200" cy="76200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9"/>
            <p:cNvSpPr>
              <a:spLocks noChangeArrowheads="1"/>
            </p:cNvSpPr>
            <p:nvPr/>
          </p:nvSpPr>
          <p:spPr bwMode="auto">
            <a:xfrm>
              <a:off x="3200400" y="5029200"/>
              <a:ext cx="152400" cy="2286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3479800" y="4902200"/>
              <a:ext cx="406400" cy="812800"/>
            </a:xfrm>
            <a:custGeom>
              <a:avLst/>
              <a:gdLst/>
              <a:ahLst/>
              <a:cxnLst>
                <a:cxn ang="0">
                  <a:pos x="160" y="512"/>
                </a:cxn>
                <a:cxn ang="0">
                  <a:pos x="16" y="80"/>
                </a:cxn>
                <a:cxn ang="0">
                  <a:pos x="64" y="32"/>
                </a:cxn>
                <a:cxn ang="0">
                  <a:pos x="112" y="80"/>
                </a:cxn>
                <a:cxn ang="0">
                  <a:pos x="256" y="272"/>
                </a:cxn>
              </a:cxnLst>
              <a:rect l="0" t="0" r="r" b="b"/>
              <a:pathLst>
                <a:path w="256" h="512">
                  <a:moveTo>
                    <a:pt x="160" y="512"/>
                  </a:moveTo>
                  <a:cubicBezTo>
                    <a:pt x="96" y="336"/>
                    <a:pt x="32" y="160"/>
                    <a:pt x="16" y="80"/>
                  </a:cubicBezTo>
                  <a:cubicBezTo>
                    <a:pt x="0" y="0"/>
                    <a:pt x="48" y="32"/>
                    <a:pt x="64" y="32"/>
                  </a:cubicBezTo>
                  <a:cubicBezTo>
                    <a:pt x="80" y="32"/>
                    <a:pt x="80" y="40"/>
                    <a:pt x="112" y="80"/>
                  </a:cubicBezTo>
                  <a:cubicBezTo>
                    <a:pt x="144" y="120"/>
                    <a:pt x="232" y="240"/>
                    <a:pt x="256" y="272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3657600" y="5181600"/>
              <a:ext cx="1651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96" y="192"/>
                </a:cxn>
                <a:cxn ang="0">
                  <a:pos x="96" y="384"/>
                </a:cxn>
              </a:cxnLst>
              <a:rect l="0" t="0" r="r" b="b"/>
              <a:pathLst>
                <a:path w="104" h="384">
                  <a:moveTo>
                    <a:pt x="0" y="0"/>
                  </a:moveTo>
                  <a:cubicBezTo>
                    <a:pt x="16" y="32"/>
                    <a:pt x="32" y="64"/>
                    <a:pt x="48" y="96"/>
                  </a:cubicBezTo>
                  <a:cubicBezTo>
                    <a:pt x="64" y="128"/>
                    <a:pt x="88" y="144"/>
                    <a:pt x="96" y="192"/>
                  </a:cubicBezTo>
                  <a:cubicBezTo>
                    <a:pt x="104" y="240"/>
                    <a:pt x="96" y="352"/>
                    <a:pt x="96" y="384"/>
                  </a:cubicBezTo>
                </a:path>
              </a:pathLst>
            </a:custGeom>
            <a:noFill/>
            <a:ln w="19050" cap="flat" cmpd="sng">
              <a:solidFill>
                <a:srgbClr val="0099CC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52"/>
            <p:cNvSpPr>
              <a:spLocks noChangeShapeType="1"/>
            </p:cNvSpPr>
            <p:nvPr/>
          </p:nvSpPr>
          <p:spPr bwMode="auto">
            <a:xfrm>
              <a:off x="4572000" y="2590800"/>
              <a:ext cx="152400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54"/>
            <p:cNvSpPr>
              <a:spLocks noChangeShapeType="1"/>
            </p:cNvSpPr>
            <p:nvPr/>
          </p:nvSpPr>
          <p:spPr bwMode="auto">
            <a:xfrm flipH="1">
              <a:off x="4724400" y="2514600"/>
              <a:ext cx="228600" cy="228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1828800" y="6095999"/>
              <a:ext cx="2438399" cy="66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dirty="0">
                  <a:solidFill>
                    <a:srgbClr val="FFFF00"/>
                  </a:solidFill>
                </a:rPr>
                <a:t>Forest Riparian Buffer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65" name="Line 56"/>
            <p:cNvSpPr>
              <a:spLocks noChangeShapeType="1"/>
            </p:cNvSpPr>
            <p:nvPr/>
          </p:nvSpPr>
          <p:spPr bwMode="auto">
            <a:xfrm flipH="1" flipV="1">
              <a:off x="1981200" y="5181600"/>
              <a:ext cx="304800" cy="9906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57"/>
            <p:cNvSpPr>
              <a:spLocks noChangeArrowheads="1"/>
            </p:cNvSpPr>
            <p:nvPr/>
          </p:nvSpPr>
          <p:spPr bwMode="auto">
            <a:xfrm>
              <a:off x="5943600" y="3733800"/>
              <a:ext cx="152400" cy="15240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rgbClr val="00FF00"/>
                </a:solidFill>
              </a:endParaRPr>
            </a:p>
          </p:txBody>
        </p:sp>
        <p:sp>
          <p:nvSpPr>
            <p:cNvPr id="67" name="Line 58"/>
            <p:cNvSpPr>
              <a:spLocks noChangeShapeType="1"/>
            </p:cNvSpPr>
            <p:nvPr/>
          </p:nvSpPr>
          <p:spPr bwMode="auto">
            <a:xfrm flipH="1" flipV="1">
              <a:off x="5791200" y="3505200"/>
              <a:ext cx="228600" cy="30480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59"/>
            <p:cNvSpPr txBox="1">
              <a:spLocks noChangeArrowheads="1"/>
            </p:cNvSpPr>
            <p:nvPr/>
          </p:nvSpPr>
          <p:spPr bwMode="auto">
            <a:xfrm>
              <a:off x="6324601" y="3810001"/>
              <a:ext cx="1066799" cy="400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dirty="0">
                  <a:solidFill>
                    <a:srgbClr val="FFFF00"/>
                  </a:solidFill>
                </a:rPr>
                <a:t>well</a:t>
              </a:r>
            </a:p>
          </p:txBody>
        </p:sp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H="1" flipV="1">
              <a:off x="6096000" y="3886200"/>
              <a:ext cx="304800" cy="7620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4899025" y="2201863"/>
              <a:ext cx="1120774" cy="667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dirty="0">
                  <a:solidFill>
                    <a:srgbClr val="FFFF00"/>
                  </a:solidFill>
                </a:rPr>
                <a:t>Stream X</a:t>
              </a:r>
            </a:p>
          </p:txBody>
        </p:sp>
      </p:grpSp>
      <p:pic>
        <p:nvPicPr>
          <p:cNvPr id="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303557"/>
            <a:ext cx="8534400" cy="19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Summary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4114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 rotational grazing system with paddocks gives the manager greater control. </a:t>
            </a:r>
          </a:p>
          <a:p>
            <a:r>
              <a:rPr lang="en-US" sz="1800" dirty="0" smtClean="0">
                <a:latin typeface="Calibri" pitchFamily="34" charset="0"/>
              </a:rPr>
              <a:t> </a:t>
            </a:r>
          </a:p>
          <a:p>
            <a:r>
              <a:rPr lang="en-US" sz="2200" dirty="0" smtClean="0">
                <a:latin typeface="Calibri" pitchFamily="34" charset="0"/>
              </a:rPr>
              <a:t>Designing </a:t>
            </a:r>
            <a:r>
              <a:rPr lang="en-US" sz="2200" dirty="0" smtClean="0">
                <a:latin typeface="Calibri" pitchFamily="34" charset="0"/>
              </a:rPr>
              <a:t>a pasture system involves many decisions, including number and size of paddocks, the location of water sources, </a:t>
            </a:r>
            <a:r>
              <a:rPr lang="en-US" sz="2200" dirty="0" smtClean="0">
                <a:latin typeface="Calibri" pitchFamily="34" charset="0"/>
              </a:rPr>
              <a:t>and </a:t>
            </a:r>
            <a:r>
              <a:rPr lang="en-US" sz="2200" dirty="0" smtClean="0">
                <a:latin typeface="Calibri" pitchFamily="34" charset="0"/>
              </a:rPr>
              <a:t>lane placement and livestock flow. </a:t>
            </a:r>
          </a:p>
          <a:p>
            <a:r>
              <a:rPr lang="en-US" sz="1800" dirty="0" smtClean="0">
                <a:latin typeface="Calibri" pitchFamily="34" charset="0"/>
              </a:rPr>
              <a:t> 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2200" i="1" dirty="0" smtClean="0">
                <a:latin typeface="Calibri" pitchFamily="34" charset="0"/>
              </a:rPr>
              <a:t>The most important factor in developing a rotational grazing system is to develop one that is right for the landowner, the farm's resources, and the land's capabilities.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5b}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11/11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pic>
        <p:nvPicPr>
          <p:cNvPr id="7172" name="Picture 4" descr="C:\Documents and Settings\jhamilton\My Documents\JimHamilton\SilvopastureProject\SilvopastureHandbook\HandbookImages\page23.gif"/>
          <p:cNvPicPr>
            <a:picLocks noChangeAspect="1" noChangeArrowheads="1"/>
          </p:cNvPicPr>
          <p:nvPr/>
        </p:nvPicPr>
        <p:blipFill>
          <a:blip r:embed="rId4"/>
          <a:srcRect l="21656" r="15346" b="15871"/>
          <a:stretch>
            <a:fillRect/>
          </a:stretch>
        </p:blipFill>
        <p:spPr bwMode="auto">
          <a:xfrm>
            <a:off x="5791200" y="1133475"/>
            <a:ext cx="2311400" cy="2600325"/>
          </a:xfrm>
          <a:prstGeom prst="rect">
            <a:avLst/>
          </a:prstGeom>
          <a:noFill/>
        </p:spPr>
      </p:pic>
      <p:pic>
        <p:nvPicPr>
          <p:cNvPr id="3074" name="Picture 2" descr="http://www.al.nrcs.usda.gov/technical/photo/for/mngt/silvopasture-slashpine_bahia-cl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49449"/>
            <a:ext cx="3387725" cy="2146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2/11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4267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High impact areas associated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with </a:t>
            </a:r>
            <a:r>
              <a:rPr lang="en-US" sz="2200" dirty="0" smtClean="0">
                <a:latin typeface="Calibri" pitchFamily="34" charset="0"/>
              </a:rPr>
              <a:t>traditional grazing can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have </a:t>
            </a:r>
            <a:r>
              <a:rPr lang="en-US" sz="2200" dirty="0" smtClean="0">
                <a:latin typeface="Calibri" pitchFamily="34" charset="0"/>
              </a:rPr>
              <a:t>detrimental impacts on tree growth and survival and lead to soil erosion.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For a well-managed silvopasture, rotational grazing is recommended. Rotational grazing involves using several pastures with one being grazed while the others recuperate. 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Rotational Grazing for Silvopasture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3076" name="Picture 4" descr="http://www.sdconservation.org/graphics/grassland/gmd/carlson/carlson20041.jpg"/>
          <p:cNvPicPr>
            <a:picLocks noChangeAspect="1" noChangeArrowheads="1"/>
          </p:cNvPicPr>
          <p:nvPr/>
        </p:nvPicPr>
        <p:blipFill>
          <a:blip r:embed="rId3"/>
          <a:srcRect t="25263" r="29776"/>
          <a:stretch>
            <a:fillRect/>
          </a:stretch>
        </p:blipFill>
        <p:spPr bwMode="auto">
          <a:xfrm>
            <a:off x="5334000" y="4038600"/>
            <a:ext cx="3174642" cy="2209800"/>
          </a:xfrm>
          <a:prstGeom prst="rect">
            <a:avLst/>
          </a:prstGeom>
          <a:noFill/>
        </p:spPr>
      </p:pic>
      <p:pic>
        <p:nvPicPr>
          <p:cNvPr id="3078" name="Picture 6" descr="C:\Documents and Settings\jhamilton\My Documents\Silvopasture Course\Silvopasture_Pics\IMG_0709.jpg"/>
          <p:cNvPicPr>
            <a:picLocks noChangeAspect="1" noChangeArrowheads="1"/>
          </p:cNvPicPr>
          <p:nvPr/>
        </p:nvPicPr>
        <p:blipFill>
          <a:blip r:embed="rId4" cstate="print"/>
          <a:srcRect l="9781" t="34711" r="42945" b="10744"/>
          <a:stretch>
            <a:fillRect/>
          </a:stretch>
        </p:blipFill>
        <p:spPr bwMode="auto">
          <a:xfrm>
            <a:off x="5334000" y="1066800"/>
            <a:ext cx="3276600" cy="2836985"/>
          </a:xfrm>
          <a:prstGeom prst="rect">
            <a:avLst/>
          </a:prstGeom>
          <a:noFill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3/11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4038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Traditional stocking systems involve continuously grazing animals on a single pasture throughout the entire grazing season.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Rotational grazing yields higher quality pastures and favors the sustainable production of legumes and other desirable forage species.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Rotational vs. Continuous Grazing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rrowheads="1"/>
          </p:cNvPicPr>
          <p:nvPr/>
        </p:nvPicPr>
        <p:blipFill>
          <a:blip r:embed="rId3"/>
          <a:srcRect b="4878"/>
          <a:stretch>
            <a:fillRect/>
          </a:stretch>
        </p:blipFill>
        <p:spPr bwMode="auto">
          <a:xfrm>
            <a:off x="4419600" y="1295400"/>
            <a:ext cx="4191000" cy="2867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495800" y="441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6600"/>
                </a:solidFill>
                <a:latin typeface="Calibri" pitchFamily="34" charset="0"/>
              </a:rPr>
              <a:t>Rotational grazing vs. continuous grazing</a:t>
            </a:r>
          </a:p>
        </p:txBody>
      </p:sp>
      <p:sp>
        <p:nvSpPr>
          <p:cNvPr id="16" name="Isosceles Triangle 15"/>
          <p:cNvSpPr/>
          <p:nvPr/>
        </p:nvSpPr>
        <p:spPr bwMode="auto">
          <a:xfrm rot="5400000" flipH="1">
            <a:off x="355600" y="419099"/>
            <a:ext cx="203199" cy="152400"/>
          </a:xfrm>
          <a:prstGeom prst="triangle">
            <a:avLst/>
          </a:prstGeom>
          <a:solidFill>
            <a:srgbClr val="F255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04800" y="6324600"/>
            <a:ext cx="853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 dirty="0"/>
          </a:p>
        </p:txBody>
      </p:sp>
      <p:sp>
        <p:nvSpPr>
          <p:cNvPr id="25603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Considerations for Rotational Grazing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4/11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>
          <a:xfrm>
            <a:off x="4800600" y="1676400"/>
            <a:ext cx="3962400" cy="4114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Typically entails more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dirty="0" smtClean="0">
                <a:latin typeface="Calibri" pitchFamily="34" charset="0"/>
                <a:cs typeface="+mn-cs"/>
              </a:rPr>
              <a:t> </a:t>
            </a:r>
            <a:r>
              <a:rPr lang="en-US" sz="2200" kern="0" dirty="0" smtClean="0">
                <a:latin typeface="Calibri" pitchFamily="34" charset="0"/>
                <a:cs typeface="+mn-cs"/>
              </a:rPr>
              <a:t>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management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, time, &amp; labor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than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continuous grazing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Requires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lang="en-US" sz="2200" kern="0" noProof="0" dirty="0" smtClean="0">
                <a:latin typeface="Calibri" pitchFamily="34" charset="0"/>
                <a:cs typeface="+mn-cs"/>
              </a:rPr>
              <a:t>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ore fence &amp; water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facilities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Requires a good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understanding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of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forage growth cycles &amp;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regrowth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 More cattle in smaller areas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can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result in mud &amp; soil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noProof="0" dirty="0" smtClean="0">
                <a:latin typeface="Calibri" pitchFamily="34" charset="0"/>
                <a:cs typeface="+mn-cs"/>
              </a:rPr>
              <a:t>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+mn-cs"/>
              </a:rPr>
              <a:t>compaction</a:t>
            </a:r>
            <a:r>
              <a:rPr lang="en-US" sz="2200" kern="0" dirty="0" smtClean="0">
                <a:latin typeface="Calibri" pitchFamily="34" charset="0"/>
                <a:cs typeface="+mn-cs"/>
              </a:rPr>
              <a:t>—must </a:t>
            </a:r>
            <a:r>
              <a:rPr lang="en-US" sz="2200" kern="0" dirty="0" smtClean="0">
                <a:latin typeface="Calibri" pitchFamily="34" charset="0"/>
                <a:cs typeface="+mn-cs"/>
              </a:rPr>
              <a:t>be </a:t>
            </a:r>
            <a:endParaRPr lang="en-US" sz="2200" kern="0" dirty="0" smtClean="0">
              <a:latin typeface="Calibri" pitchFamily="34" charset="0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lang="en-US" sz="2200" kern="0" dirty="0" smtClean="0">
                <a:latin typeface="Calibri" pitchFamily="34" charset="0"/>
                <a:cs typeface="+mn-cs"/>
              </a:rPr>
              <a:t>   monitored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752600"/>
            <a:ext cx="388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Reduces supplemental feeding </a:t>
            </a:r>
            <a:r>
              <a:rPr lang="en-US" sz="2200" dirty="0" smtClean="0">
                <a:latin typeface="Calibri" pitchFamily="34" charset="0"/>
              </a:rPr>
              <a:t> </a:t>
            </a: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</a:rPr>
              <a:t>and </a:t>
            </a:r>
            <a:r>
              <a:rPr lang="en-US" sz="2200" dirty="0" smtClean="0">
                <a:latin typeface="Calibri" pitchFamily="34" charset="0"/>
              </a:rPr>
              <a:t>pasture waste. 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Improves forage composition </a:t>
            </a:r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  and </a:t>
            </a:r>
            <a:r>
              <a:rPr lang="en-US" sz="2200" dirty="0" smtClean="0">
                <a:latin typeface="Calibri" pitchFamily="34" charset="0"/>
              </a:rPr>
              <a:t>yield. 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Improves animal waste </a:t>
            </a:r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</a:rPr>
              <a:t>distribution</a:t>
            </a:r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Minimizes daily fluctuations in </a:t>
            </a:r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</a:rPr>
              <a:t>intake </a:t>
            </a:r>
            <a:r>
              <a:rPr lang="en-US" sz="2200" dirty="0" smtClean="0">
                <a:latin typeface="Calibri" pitchFamily="34" charset="0"/>
              </a:rPr>
              <a:t>and quality feed. 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r>
              <a:rPr lang="en-US" sz="2200" dirty="0" smtClean="0">
                <a:latin typeface="Calibri" pitchFamily="34" charset="0"/>
              </a:rPr>
              <a:t> Allocate pasture to animals </a:t>
            </a:r>
            <a:endParaRPr lang="en-US" sz="2200" dirty="0" smtClean="0">
              <a:latin typeface="Calibri" pitchFamily="34" charset="0"/>
            </a:endParaRP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</a:rPr>
              <a:t>more </a:t>
            </a:r>
            <a:r>
              <a:rPr lang="en-US" sz="2200" dirty="0" smtClean="0">
                <a:latin typeface="Calibri" pitchFamily="34" charset="0"/>
              </a:rPr>
              <a:t>efficiently, based on </a:t>
            </a:r>
            <a:r>
              <a:rPr lang="en-US" sz="2200" dirty="0" smtClean="0">
                <a:latin typeface="Calibri" pitchFamily="34" charset="0"/>
              </a:rPr>
              <a:t>  </a:t>
            </a:r>
          </a:p>
          <a:p>
            <a:pPr>
              <a:buClr>
                <a:srgbClr val="FF6600"/>
              </a:buClr>
            </a:pPr>
            <a:r>
              <a:rPr lang="en-US" sz="2200" dirty="0" smtClean="0">
                <a:latin typeface="Calibri" pitchFamily="34" charset="0"/>
              </a:rPr>
              <a:t>   nutritional </a:t>
            </a:r>
            <a:r>
              <a:rPr lang="en-US" sz="2200" dirty="0" smtClean="0">
                <a:latin typeface="Calibri" pitchFamily="34" charset="0"/>
              </a:rPr>
              <a:t>needs. </a:t>
            </a:r>
          </a:p>
          <a:p>
            <a:pPr>
              <a:buClr>
                <a:srgbClr val="FF6600"/>
              </a:buCl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33400" y="1143000"/>
            <a:ext cx="35814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135559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Advantages: 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1143000"/>
            <a:ext cx="3581400" cy="457200"/>
          </a:xfrm>
          <a:prstGeom prst="rect">
            <a:avLst/>
          </a:prstGeom>
          <a:solidFill>
            <a:srgbClr val="99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1135559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Drawbacks: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Paddocks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5b}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Managers can use a versatile fencing strategy to utilize pasture blocks, or paddocks, more efficiently to control pasture allocation.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This allows animals to be rotated to new grazing areas before they graze the new </a:t>
            </a:r>
            <a:r>
              <a:rPr lang="en-US" sz="2200" dirty="0" err="1" smtClean="0">
                <a:latin typeface="Calibri" pitchFamily="34" charset="0"/>
              </a:rPr>
              <a:t>regrowth</a:t>
            </a:r>
            <a:r>
              <a:rPr lang="en-US" sz="2200" dirty="0" smtClean="0">
                <a:latin typeface="Calibri" pitchFamily="34" charset="0"/>
              </a:rPr>
              <a:t> of forage plants--</a:t>
            </a:r>
          </a:p>
          <a:p>
            <a:r>
              <a:rPr lang="en-US" sz="2200" dirty="0" smtClean="0">
                <a:latin typeface="Calibri" pitchFamily="34" charset="0"/>
              </a:rPr>
              <a:t>allowing a sufficient recovery period for forages. 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endParaRPr lang="en-US" sz="2200" dirty="0" smtClean="0">
              <a:latin typeface="Calibri" pitchFamily="34" charset="0"/>
            </a:endParaRPr>
          </a:p>
        </p:txBody>
      </p:sp>
      <p:pic>
        <p:nvPicPr>
          <p:cNvPr id="2050" name="Picture 2" descr="C:\Documents and Settings\jhamilton\My Documents\JimHamilton\SilvopastureProject\SilvopasturePhotos2008\fencingyoungstand.JPG"/>
          <p:cNvPicPr>
            <a:picLocks noChangeAspect="1" noChangeArrowheads="1"/>
          </p:cNvPicPr>
          <p:nvPr/>
        </p:nvPicPr>
        <p:blipFill>
          <a:blip r:embed="rId4" cstate="print"/>
          <a:srcRect l="45674" t="22480" r="18605" b="11179"/>
          <a:stretch>
            <a:fillRect/>
          </a:stretch>
        </p:blipFill>
        <p:spPr bwMode="auto">
          <a:xfrm>
            <a:off x="4876800" y="1143000"/>
            <a:ext cx="3499338" cy="4876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33400" y="228600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Paddocks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5b}       </a:t>
            </a:r>
            <a:r>
              <a:rPr lang="en-US" sz="1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Slide: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6/11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17415" name="Isosceles Triangle 12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5029200" y="4267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 smtClean="0">
                <a:solidFill>
                  <a:srgbClr val="FF6600"/>
                </a:solidFill>
                <a:latin typeface="Calibri" pitchFamily="34" charset="0"/>
              </a:rPr>
              <a:t>Rectangular paddocks should not be more than four times as long as they are wide.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3657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Paddocks should be laid out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as </a:t>
            </a:r>
            <a:r>
              <a:rPr lang="en-US" sz="2200" dirty="0" smtClean="0">
                <a:latin typeface="Calibri" pitchFamily="34" charset="0"/>
              </a:rPr>
              <a:t>squarely as possible and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on </a:t>
            </a:r>
            <a:r>
              <a:rPr lang="en-US" sz="2200" dirty="0" smtClean="0">
                <a:latin typeface="Calibri" pitchFamily="34" charset="0"/>
              </a:rPr>
              <a:t>similar soil type. Square paddocks require less fencing to enclose a given area and reduce distances to water.</a:t>
            </a:r>
          </a:p>
          <a:p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Square paddocks also generally result in more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even </a:t>
            </a:r>
            <a:r>
              <a:rPr lang="en-US" sz="2200" dirty="0" smtClean="0">
                <a:latin typeface="Calibri" pitchFamily="34" charset="0"/>
              </a:rPr>
              <a:t>manure distribution 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than </a:t>
            </a:r>
            <a:r>
              <a:rPr lang="en-US" sz="2200" dirty="0" smtClean="0">
                <a:latin typeface="Calibri" pitchFamily="34" charset="0"/>
              </a:rPr>
              <a:t>paddocks of other shapes. However, adjustments must be made for the soil productivity and the lay of the land.</a:t>
            </a:r>
          </a:p>
          <a:p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495800" y="1524000"/>
            <a:ext cx="4114800" cy="25146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4" descr="A:\2 cows clipar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1151" y="1936667"/>
            <a:ext cx="1037968" cy="33362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495800" y="1524000"/>
            <a:ext cx="0" cy="2514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>
            <a:off x="4495800" y="4038600"/>
            <a:ext cx="4114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V="1">
            <a:off x="8610600" y="1524000"/>
            <a:ext cx="0" cy="2514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4495800" y="1524000"/>
            <a:ext cx="41148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4495800" y="2803358"/>
            <a:ext cx="4114800" cy="0"/>
          </a:xfrm>
          <a:prstGeom prst="line">
            <a:avLst/>
          </a:prstGeom>
          <a:solidFill>
            <a:srgbClr val="92D050"/>
          </a:solidFill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7201930" y="2803358"/>
            <a:ext cx="0" cy="0"/>
          </a:xfrm>
          <a:prstGeom prst="lin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7201930" y="1524000"/>
            <a:ext cx="481914" cy="1279358"/>
          </a:xfrm>
          <a:prstGeom prst="line">
            <a:avLst/>
          </a:prstGeom>
          <a:solidFill>
            <a:srgbClr val="92D050"/>
          </a:solidFill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H="1" flipV="1">
            <a:off x="5719119" y="1524000"/>
            <a:ext cx="222422" cy="1279358"/>
          </a:xfrm>
          <a:prstGeom prst="line">
            <a:avLst/>
          </a:prstGeom>
          <a:solidFill>
            <a:srgbClr val="92D050"/>
          </a:solidFill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8"/>
          <p:cNvSpPr>
            <a:spLocks noChangeShapeType="1"/>
          </p:cNvSpPr>
          <p:nvPr/>
        </p:nvSpPr>
        <p:spPr bwMode="auto">
          <a:xfrm>
            <a:off x="5719119" y="2803358"/>
            <a:ext cx="0" cy="1235242"/>
          </a:xfrm>
          <a:prstGeom prst="line">
            <a:avLst/>
          </a:prstGeom>
          <a:solidFill>
            <a:srgbClr val="92D050"/>
          </a:solidFill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7201930" y="2803358"/>
            <a:ext cx="0" cy="1235242"/>
          </a:xfrm>
          <a:prstGeom prst="line">
            <a:avLst/>
          </a:prstGeom>
          <a:solidFill>
            <a:srgbClr val="92D050"/>
          </a:solidFill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5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7/11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Paddock Design for Rotational Grazing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 producer new to intensive rotational grazing  may want to start with 4 or 5 paddocks and then move up to 8 or 10. Watering structures can be arranged to best facilitate access for livestock.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762000" y="2590800"/>
            <a:ext cx="7543800" cy="3352800"/>
            <a:chOff x="838200" y="2590800"/>
            <a:chExt cx="7543800" cy="3352800"/>
          </a:xfrm>
        </p:grpSpPr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838200" y="2590800"/>
              <a:ext cx="7543800" cy="33528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5" name="Picture 4" descr="2 cows clip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4124" y="4563756"/>
              <a:ext cx="1427205" cy="333319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76" name="Line 5"/>
            <p:cNvSpPr>
              <a:spLocks noChangeShapeType="1"/>
            </p:cNvSpPr>
            <p:nvPr/>
          </p:nvSpPr>
          <p:spPr bwMode="auto">
            <a:xfrm>
              <a:off x="838200" y="2590800"/>
              <a:ext cx="0" cy="33528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838200" y="5943600"/>
              <a:ext cx="7543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8382000" y="2590800"/>
              <a:ext cx="0" cy="33528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8"/>
            <p:cNvSpPr>
              <a:spLocks noChangeShapeType="1"/>
            </p:cNvSpPr>
            <p:nvPr/>
          </p:nvSpPr>
          <p:spPr bwMode="auto">
            <a:xfrm>
              <a:off x="838200" y="2590800"/>
              <a:ext cx="7543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0"/>
            <p:cNvSpPr>
              <a:spLocks noChangeShapeType="1"/>
            </p:cNvSpPr>
            <p:nvPr/>
          </p:nvSpPr>
          <p:spPr bwMode="auto">
            <a:xfrm>
              <a:off x="838200" y="4296611"/>
              <a:ext cx="75438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5799438" y="4296611"/>
              <a:ext cx="0" cy="0"/>
            </a:xfrm>
            <a:prstGeom prst="lin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 flipV="1">
              <a:off x="3964459" y="2590800"/>
              <a:ext cx="883508" cy="1705811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4847968" y="4296611"/>
              <a:ext cx="0" cy="164698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6547022" y="2590800"/>
              <a:ext cx="0" cy="1705811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 flipH="1">
              <a:off x="2401330" y="2590800"/>
              <a:ext cx="475735" cy="1705811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4"/>
            <p:cNvSpPr>
              <a:spLocks noChangeShapeType="1"/>
            </p:cNvSpPr>
            <p:nvPr/>
          </p:nvSpPr>
          <p:spPr bwMode="auto">
            <a:xfrm>
              <a:off x="6343135" y="4296611"/>
              <a:ext cx="407773" cy="164698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3080951" y="4296611"/>
              <a:ext cx="0" cy="164698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FEF803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" name="Picture 25" descr="2 cows clip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1897" y="4897075"/>
              <a:ext cx="1427205" cy="333319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2438400" y="3352800"/>
              <a:ext cx="400050" cy="1421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5"/>
            <p:cNvSpPr>
              <a:spLocks noChangeArrowheads="1"/>
            </p:cNvSpPr>
            <p:nvPr/>
          </p:nvSpPr>
          <p:spPr bwMode="auto">
            <a:xfrm>
              <a:off x="2895600" y="5181600"/>
              <a:ext cx="400050" cy="1421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5"/>
            <p:cNvSpPr>
              <a:spLocks noChangeArrowheads="1"/>
            </p:cNvSpPr>
            <p:nvPr/>
          </p:nvSpPr>
          <p:spPr bwMode="auto">
            <a:xfrm>
              <a:off x="6324600" y="3352800"/>
              <a:ext cx="400050" cy="1421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6324600" y="5029200"/>
              <a:ext cx="400050" cy="14212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324600"/>
            <a:ext cx="853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5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8/11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807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Design Considerations for Streams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100" dirty="0" smtClean="0">
                <a:latin typeface="Calibri" pitchFamily="34" charset="0"/>
              </a:rPr>
              <a:t>Landowners can receive cost-share funds to fence stream areas from livestock grazing.  This in many areas is a very economical alternative use for the protection of water quality. </a:t>
            </a:r>
            <a:r>
              <a:rPr lang="en-US" sz="2100" dirty="0" smtClean="0">
                <a:latin typeface="Calibri" pitchFamily="34" charset="0"/>
              </a:rPr>
              <a:t> However</a:t>
            </a:r>
            <a:r>
              <a:rPr lang="en-US" sz="2100" dirty="0" smtClean="0">
                <a:latin typeface="Calibri" pitchFamily="34" charset="0"/>
              </a:rPr>
              <a:t>, streams on properties can be integrated into smaller paddocks for short-duration grazing while still protecting the stream and water quality. 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03557"/>
            <a:ext cx="8534400" cy="19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38200" y="2810650"/>
            <a:ext cx="7400925" cy="329539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0" name="Picture 4" descr="2 cows clip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749826"/>
            <a:ext cx="1400175" cy="327612"/>
          </a:xfrm>
          <a:prstGeom prst="rect">
            <a:avLst/>
          </a:prstGeom>
          <a:noFill/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838200" y="2810650"/>
            <a:ext cx="0" cy="329539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838200" y="6106044"/>
            <a:ext cx="74009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8239125" y="2810650"/>
            <a:ext cx="0" cy="3295395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838200" y="2810650"/>
            <a:ext cx="74009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838200" y="4487254"/>
            <a:ext cx="7400925" cy="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05475" y="4487254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638675" y="4487254"/>
            <a:ext cx="133350" cy="161879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2371725" y="3677859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 rot="16007603">
            <a:off x="6216024" y="5229148"/>
            <a:ext cx="281843" cy="16390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6238875" y="3677859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6438900" y="2810650"/>
            <a:ext cx="0" cy="1676604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771900" y="2868464"/>
            <a:ext cx="866775" cy="3179767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48" y="384"/>
              </a:cxn>
              <a:cxn ang="0">
                <a:pos x="480" y="1152"/>
              </a:cxn>
              <a:cxn ang="0">
                <a:pos x="144" y="1728"/>
              </a:cxn>
              <a:cxn ang="0">
                <a:pos x="48" y="2064"/>
              </a:cxn>
              <a:cxn ang="0">
                <a:pos x="144" y="2160"/>
              </a:cxn>
              <a:cxn ang="0">
                <a:pos x="384" y="2400"/>
              </a:cxn>
              <a:cxn ang="0">
                <a:pos x="624" y="2640"/>
              </a:cxn>
            </a:cxnLst>
            <a:rect l="0" t="0" r="r" b="b"/>
            <a:pathLst>
              <a:path w="624" h="2640">
                <a:moveTo>
                  <a:pt x="192" y="0"/>
                </a:moveTo>
                <a:cubicBezTo>
                  <a:pt x="96" y="96"/>
                  <a:pt x="0" y="192"/>
                  <a:pt x="48" y="384"/>
                </a:cubicBezTo>
                <a:cubicBezTo>
                  <a:pt x="96" y="576"/>
                  <a:pt x="464" y="928"/>
                  <a:pt x="480" y="1152"/>
                </a:cubicBezTo>
                <a:cubicBezTo>
                  <a:pt x="496" y="1376"/>
                  <a:pt x="216" y="1576"/>
                  <a:pt x="144" y="1728"/>
                </a:cubicBezTo>
                <a:cubicBezTo>
                  <a:pt x="72" y="1880"/>
                  <a:pt x="48" y="1992"/>
                  <a:pt x="48" y="2064"/>
                </a:cubicBezTo>
                <a:cubicBezTo>
                  <a:pt x="48" y="2136"/>
                  <a:pt x="88" y="2104"/>
                  <a:pt x="144" y="2160"/>
                </a:cubicBezTo>
                <a:cubicBezTo>
                  <a:pt x="200" y="2216"/>
                  <a:pt x="304" y="2320"/>
                  <a:pt x="384" y="2400"/>
                </a:cubicBezTo>
                <a:cubicBezTo>
                  <a:pt x="464" y="2480"/>
                  <a:pt x="584" y="2600"/>
                  <a:pt x="624" y="2640"/>
                </a:cubicBezTo>
              </a:path>
            </a:pathLst>
          </a:custGeom>
          <a:noFill/>
          <a:ln w="635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571875" y="2810650"/>
            <a:ext cx="0" cy="1676604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771900" y="4487254"/>
            <a:ext cx="0" cy="161879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305300" y="2868464"/>
            <a:ext cx="333375" cy="161879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flipH="1" flipV="1">
            <a:off x="5972175" y="4487254"/>
            <a:ext cx="800100" cy="1618790"/>
          </a:xfrm>
          <a:prstGeom prst="line">
            <a:avLst/>
          </a:prstGeom>
          <a:noFill/>
          <a:ln w="57150">
            <a:solidFill>
              <a:srgbClr val="FEF80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3771900" y="5077438"/>
            <a:ext cx="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3771900" y="5077438"/>
            <a:ext cx="200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3771900" y="5170181"/>
            <a:ext cx="200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038350" y="5452024"/>
            <a:ext cx="17335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water access</a:t>
            </a:r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V="1">
            <a:off x="3171825" y="5170181"/>
            <a:ext cx="600075" cy="28184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Freeform 40"/>
          <p:cNvSpPr>
            <a:spLocks/>
          </p:cNvSpPr>
          <p:nvPr/>
        </p:nvSpPr>
        <p:spPr bwMode="auto">
          <a:xfrm>
            <a:off x="3683000" y="2743200"/>
            <a:ext cx="822325" cy="2418550"/>
          </a:xfrm>
          <a:custGeom>
            <a:avLst/>
            <a:gdLst/>
            <a:ahLst/>
            <a:cxnLst>
              <a:cxn ang="0">
                <a:pos x="112" y="56"/>
              </a:cxn>
              <a:cxn ang="0">
                <a:pos x="16" y="440"/>
              </a:cxn>
              <a:cxn ang="0">
                <a:pos x="208" y="920"/>
              </a:cxn>
              <a:cxn ang="0">
                <a:pos x="400" y="1112"/>
              </a:cxn>
              <a:cxn ang="0">
                <a:pos x="352" y="1496"/>
              </a:cxn>
              <a:cxn ang="0">
                <a:pos x="112" y="1832"/>
              </a:cxn>
              <a:cxn ang="0">
                <a:pos x="304" y="1928"/>
              </a:cxn>
              <a:cxn ang="0">
                <a:pos x="592" y="1352"/>
              </a:cxn>
              <a:cxn ang="0">
                <a:pos x="304" y="392"/>
              </a:cxn>
              <a:cxn ang="0">
                <a:pos x="400" y="104"/>
              </a:cxn>
              <a:cxn ang="0">
                <a:pos x="112" y="56"/>
              </a:cxn>
            </a:cxnLst>
            <a:rect l="0" t="0" r="r" b="b"/>
            <a:pathLst>
              <a:path w="592" h="2008">
                <a:moveTo>
                  <a:pt x="112" y="56"/>
                </a:moveTo>
                <a:cubicBezTo>
                  <a:pt x="48" y="112"/>
                  <a:pt x="0" y="296"/>
                  <a:pt x="16" y="440"/>
                </a:cubicBezTo>
                <a:cubicBezTo>
                  <a:pt x="32" y="584"/>
                  <a:pt x="144" y="808"/>
                  <a:pt x="208" y="920"/>
                </a:cubicBezTo>
                <a:cubicBezTo>
                  <a:pt x="272" y="1032"/>
                  <a:pt x="376" y="1016"/>
                  <a:pt x="400" y="1112"/>
                </a:cubicBezTo>
                <a:cubicBezTo>
                  <a:pt x="424" y="1208"/>
                  <a:pt x="400" y="1376"/>
                  <a:pt x="352" y="1496"/>
                </a:cubicBezTo>
                <a:cubicBezTo>
                  <a:pt x="304" y="1616"/>
                  <a:pt x="120" y="1760"/>
                  <a:pt x="112" y="1832"/>
                </a:cubicBezTo>
                <a:cubicBezTo>
                  <a:pt x="104" y="1904"/>
                  <a:pt x="224" y="2008"/>
                  <a:pt x="304" y="1928"/>
                </a:cubicBezTo>
                <a:cubicBezTo>
                  <a:pt x="384" y="1848"/>
                  <a:pt x="592" y="1608"/>
                  <a:pt x="592" y="1352"/>
                </a:cubicBezTo>
                <a:cubicBezTo>
                  <a:pt x="592" y="1096"/>
                  <a:pt x="336" y="600"/>
                  <a:pt x="304" y="392"/>
                </a:cubicBezTo>
                <a:cubicBezTo>
                  <a:pt x="272" y="184"/>
                  <a:pt x="432" y="160"/>
                  <a:pt x="400" y="104"/>
                </a:cubicBezTo>
                <a:cubicBezTo>
                  <a:pt x="368" y="48"/>
                  <a:pt x="176" y="0"/>
                  <a:pt x="112" y="56"/>
                </a:cubicBez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42"/>
          <p:cNvSpPr>
            <a:spLocks/>
          </p:cNvSpPr>
          <p:nvPr/>
        </p:nvSpPr>
        <p:spPr bwMode="auto">
          <a:xfrm>
            <a:off x="3895725" y="2819400"/>
            <a:ext cx="466725" cy="2188589"/>
          </a:xfrm>
          <a:custGeom>
            <a:avLst/>
            <a:gdLst/>
            <a:ahLst/>
            <a:cxnLst>
              <a:cxn ang="0">
                <a:pos x="0" y="1872"/>
              </a:cxn>
              <a:cxn ang="0">
                <a:pos x="240" y="1632"/>
              </a:cxn>
              <a:cxn ang="0">
                <a:pos x="336" y="1152"/>
              </a:cxn>
              <a:cxn ang="0">
                <a:pos x="240" y="864"/>
              </a:cxn>
              <a:cxn ang="0">
                <a:pos x="48" y="528"/>
              </a:cxn>
              <a:cxn ang="0">
                <a:pos x="48" y="96"/>
              </a:cxn>
              <a:cxn ang="0">
                <a:pos x="96" y="0"/>
              </a:cxn>
            </a:cxnLst>
            <a:rect l="0" t="0" r="r" b="b"/>
            <a:pathLst>
              <a:path w="336" h="1872">
                <a:moveTo>
                  <a:pt x="0" y="1872"/>
                </a:moveTo>
                <a:cubicBezTo>
                  <a:pt x="92" y="1812"/>
                  <a:pt x="184" y="1752"/>
                  <a:pt x="240" y="1632"/>
                </a:cubicBezTo>
                <a:cubicBezTo>
                  <a:pt x="296" y="1512"/>
                  <a:pt x="336" y="1280"/>
                  <a:pt x="336" y="1152"/>
                </a:cubicBezTo>
                <a:cubicBezTo>
                  <a:pt x="336" y="1024"/>
                  <a:pt x="288" y="968"/>
                  <a:pt x="240" y="864"/>
                </a:cubicBezTo>
                <a:cubicBezTo>
                  <a:pt x="192" y="760"/>
                  <a:pt x="80" y="656"/>
                  <a:pt x="48" y="528"/>
                </a:cubicBezTo>
                <a:cubicBezTo>
                  <a:pt x="16" y="400"/>
                  <a:pt x="40" y="184"/>
                  <a:pt x="48" y="96"/>
                </a:cubicBezTo>
                <a:cubicBezTo>
                  <a:pt x="56" y="8"/>
                  <a:pt x="88" y="16"/>
                  <a:pt x="96" y="0"/>
                </a:cubicBezTo>
              </a:path>
            </a:pathLst>
          </a:cu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200525" y="2981845"/>
            <a:ext cx="1981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smtClean="0">
                <a:latin typeface="Calibri" pitchFamily="34" charset="0"/>
              </a:rPr>
              <a:t>Stream fenced off</a:t>
            </a:r>
            <a:endParaRPr lang="en-US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124325" y="4048645"/>
            <a:ext cx="200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4124325" y="4124845"/>
            <a:ext cx="20002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3209925" y="4124843"/>
            <a:ext cx="914400" cy="129540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6633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304800" y="838200"/>
            <a:ext cx="8534400" cy="5638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23555" name="Isosceles Triangle 14"/>
          <p:cNvSpPr>
            <a:spLocks noChangeArrowheads="1"/>
          </p:cNvSpPr>
          <p:nvPr/>
        </p:nvSpPr>
        <p:spPr bwMode="auto">
          <a:xfrm rot="5400000" flipH="1">
            <a:off x="355600" y="419100"/>
            <a:ext cx="203200" cy="152400"/>
          </a:xfrm>
          <a:prstGeom prst="triangle">
            <a:avLst>
              <a:gd name="adj" fmla="val 50000"/>
            </a:avLst>
          </a:prstGeom>
          <a:solidFill>
            <a:srgbClr val="F2550E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60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{Lecture </a:t>
            </a:r>
            <a:r>
              <a:rPr lang="en-US" sz="1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5b}       Slide: 9/11</a:t>
            </a:r>
            <a:endParaRPr lang="en-US" sz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2286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Estrangelo Edessa" pitchFamily="66"/>
                <a:cs typeface="Times New Roman" pitchFamily="18" charset="0"/>
              </a:rPr>
              <a:t>Gates, Lanes, and Alleyways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Estrangelo Edessa" pitchFamily="66"/>
              <a:cs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85800" y="1254204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dirty="0" smtClean="0">
                <a:latin typeface="Calibri" pitchFamily="34" charset="0"/>
              </a:rPr>
              <a:t>The location of gates in the rotational system is very important to help facilitate the movement of livestock through the paddock and the alignment of temporary lanes and alleyways.</a:t>
            </a: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03557"/>
            <a:ext cx="8534400" cy="19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oup 72"/>
          <p:cNvGrpSpPr/>
          <p:nvPr/>
        </p:nvGrpSpPr>
        <p:grpSpPr>
          <a:xfrm>
            <a:off x="762000" y="2667000"/>
            <a:ext cx="7315200" cy="2895600"/>
            <a:chOff x="381000" y="2514600"/>
            <a:chExt cx="8458200" cy="4343400"/>
          </a:xfrm>
          <a:solidFill>
            <a:srgbClr val="92D050"/>
          </a:solidFill>
        </p:grpSpPr>
        <p:sp>
          <p:nvSpPr>
            <p:cNvPr id="37" name="Rectangle 1026"/>
            <p:cNvSpPr>
              <a:spLocks noChangeArrowheads="1"/>
            </p:cNvSpPr>
            <p:nvPr/>
          </p:nvSpPr>
          <p:spPr bwMode="auto">
            <a:xfrm>
              <a:off x="381000" y="2514600"/>
              <a:ext cx="8458200" cy="4343400"/>
            </a:xfrm>
            <a:prstGeom prst="rect">
              <a:avLst/>
            </a:prstGeom>
            <a:grpFill/>
            <a:ln w="127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38" name="Picture 1028" descr="2 cows clipa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5502275"/>
              <a:ext cx="1600200" cy="431800"/>
            </a:xfrm>
            <a:prstGeom prst="rect">
              <a:avLst/>
            </a:prstGeom>
            <a:grpFill/>
          </p:spPr>
        </p:pic>
        <p:sp>
          <p:nvSpPr>
            <p:cNvPr id="39" name="Line 1029"/>
            <p:cNvSpPr>
              <a:spLocks noChangeShapeType="1"/>
            </p:cNvSpPr>
            <p:nvPr/>
          </p:nvSpPr>
          <p:spPr bwMode="auto">
            <a:xfrm>
              <a:off x="381000" y="2514600"/>
              <a:ext cx="0" cy="4343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030"/>
            <p:cNvSpPr>
              <a:spLocks noChangeShapeType="1"/>
            </p:cNvSpPr>
            <p:nvPr/>
          </p:nvSpPr>
          <p:spPr bwMode="auto">
            <a:xfrm>
              <a:off x="381000" y="6858000"/>
              <a:ext cx="8458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031"/>
            <p:cNvSpPr>
              <a:spLocks noChangeShapeType="1"/>
            </p:cNvSpPr>
            <p:nvPr/>
          </p:nvSpPr>
          <p:spPr bwMode="auto">
            <a:xfrm flipV="1">
              <a:off x="8839200" y="2514600"/>
              <a:ext cx="0" cy="434340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032"/>
            <p:cNvSpPr>
              <a:spLocks noChangeShapeType="1"/>
            </p:cNvSpPr>
            <p:nvPr/>
          </p:nvSpPr>
          <p:spPr bwMode="auto">
            <a:xfrm>
              <a:off x="381000" y="2514600"/>
              <a:ext cx="84582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034"/>
            <p:cNvSpPr>
              <a:spLocks noChangeShapeType="1"/>
            </p:cNvSpPr>
            <p:nvPr/>
          </p:nvSpPr>
          <p:spPr bwMode="auto">
            <a:xfrm>
              <a:off x="381000" y="3962400"/>
              <a:ext cx="2819400" cy="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035"/>
            <p:cNvSpPr>
              <a:spLocks noChangeShapeType="1"/>
            </p:cNvSpPr>
            <p:nvPr/>
          </p:nvSpPr>
          <p:spPr bwMode="auto">
            <a:xfrm>
              <a:off x="5943600" y="4724400"/>
              <a:ext cx="0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036"/>
            <p:cNvSpPr>
              <a:spLocks noChangeShapeType="1"/>
            </p:cNvSpPr>
            <p:nvPr/>
          </p:nvSpPr>
          <p:spPr bwMode="auto">
            <a:xfrm flipV="1">
              <a:off x="5943600" y="2514600"/>
              <a:ext cx="0" cy="220980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37"/>
            <p:cNvSpPr>
              <a:spLocks noChangeShapeType="1"/>
            </p:cNvSpPr>
            <p:nvPr/>
          </p:nvSpPr>
          <p:spPr bwMode="auto">
            <a:xfrm>
              <a:off x="5943600" y="4724400"/>
              <a:ext cx="0" cy="213360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039"/>
            <p:cNvSpPr txBox="1">
              <a:spLocks noChangeArrowheads="1"/>
            </p:cNvSpPr>
            <p:nvPr/>
          </p:nvSpPr>
          <p:spPr bwMode="auto">
            <a:xfrm>
              <a:off x="2971800" y="5502275"/>
              <a:ext cx="914400" cy="457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48" name="Picture 1040" descr="2 cows clipa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5959475"/>
              <a:ext cx="1600200" cy="511175"/>
            </a:xfrm>
            <a:prstGeom prst="rect">
              <a:avLst/>
            </a:prstGeom>
            <a:grpFill/>
          </p:spPr>
        </p:pic>
        <p:sp>
          <p:nvSpPr>
            <p:cNvPr id="49" name="Text Box 1041"/>
            <p:cNvSpPr txBox="1">
              <a:spLocks noChangeArrowheads="1"/>
            </p:cNvSpPr>
            <p:nvPr/>
          </p:nvSpPr>
          <p:spPr bwMode="auto">
            <a:xfrm>
              <a:off x="6324600" y="4576763"/>
              <a:ext cx="1371600" cy="457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" name="Line 1047"/>
            <p:cNvSpPr>
              <a:spLocks noChangeShapeType="1"/>
            </p:cNvSpPr>
            <p:nvPr/>
          </p:nvSpPr>
          <p:spPr bwMode="auto">
            <a:xfrm>
              <a:off x="3200400" y="2514600"/>
              <a:ext cx="0" cy="434340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048"/>
            <p:cNvSpPr>
              <a:spLocks noChangeShapeType="1"/>
            </p:cNvSpPr>
            <p:nvPr/>
          </p:nvSpPr>
          <p:spPr bwMode="auto">
            <a:xfrm>
              <a:off x="381000" y="5257800"/>
              <a:ext cx="2819400" cy="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049"/>
            <p:cNvSpPr>
              <a:spLocks noChangeShapeType="1"/>
            </p:cNvSpPr>
            <p:nvPr/>
          </p:nvSpPr>
          <p:spPr bwMode="auto">
            <a:xfrm>
              <a:off x="3581400" y="3962400"/>
              <a:ext cx="2057400" cy="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050"/>
            <p:cNvSpPr>
              <a:spLocks noChangeShapeType="1"/>
            </p:cNvSpPr>
            <p:nvPr/>
          </p:nvSpPr>
          <p:spPr bwMode="auto">
            <a:xfrm>
              <a:off x="3581400" y="5257800"/>
              <a:ext cx="2057400" cy="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051"/>
            <p:cNvSpPr>
              <a:spLocks noChangeShapeType="1"/>
            </p:cNvSpPr>
            <p:nvPr/>
          </p:nvSpPr>
          <p:spPr bwMode="auto">
            <a:xfrm flipH="1" flipV="1">
              <a:off x="3200400" y="3733800"/>
              <a:ext cx="38100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052"/>
            <p:cNvSpPr>
              <a:spLocks noChangeShapeType="1"/>
            </p:cNvSpPr>
            <p:nvPr/>
          </p:nvSpPr>
          <p:spPr bwMode="auto">
            <a:xfrm>
              <a:off x="5638800" y="3962400"/>
              <a:ext cx="152400" cy="3810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054"/>
            <p:cNvSpPr>
              <a:spLocks noChangeShapeType="1"/>
            </p:cNvSpPr>
            <p:nvPr/>
          </p:nvSpPr>
          <p:spPr bwMode="auto">
            <a:xfrm flipH="1">
              <a:off x="3200400" y="5257800"/>
              <a:ext cx="381000" cy="244475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055"/>
            <p:cNvSpPr>
              <a:spLocks noChangeShapeType="1"/>
            </p:cNvSpPr>
            <p:nvPr/>
          </p:nvSpPr>
          <p:spPr bwMode="auto">
            <a:xfrm flipV="1">
              <a:off x="5638800" y="5033963"/>
              <a:ext cx="152400" cy="223837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056"/>
            <p:cNvSpPr>
              <a:spLocks noChangeShapeType="1"/>
            </p:cNvSpPr>
            <p:nvPr/>
          </p:nvSpPr>
          <p:spPr bwMode="auto">
            <a:xfrm>
              <a:off x="3200400" y="2514600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057"/>
            <p:cNvSpPr>
              <a:spLocks noChangeShapeType="1"/>
            </p:cNvSpPr>
            <p:nvPr/>
          </p:nvSpPr>
          <p:spPr bwMode="auto">
            <a:xfrm>
              <a:off x="6324600" y="5257800"/>
              <a:ext cx="2514600" cy="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058"/>
            <p:cNvSpPr>
              <a:spLocks noChangeShapeType="1"/>
            </p:cNvSpPr>
            <p:nvPr/>
          </p:nvSpPr>
          <p:spPr bwMode="auto">
            <a:xfrm flipH="1">
              <a:off x="6019800" y="5257800"/>
              <a:ext cx="304800" cy="244475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059"/>
            <p:cNvSpPr>
              <a:spLocks noChangeShapeType="1"/>
            </p:cNvSpPr>
            <p:nvPr/>
          </p:nvSpPr>
          <p:spPr bwMode="auto">
            <a:xfrm>
              <a:off x="5943600" y="6470650"/>
              <a:ext cx="0" cy="38735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60"/>
            <p:cNvSpPr>
              <a:spLocks noChangeShapeType="1"/>
            </p:cNvSpPr>
            <p:nvPr/>
          </p:nvSpPr>
          <p:spPr bwMode="auto">
            <a:xfrm>
              <a:off x="5943600" y="2514600"/>
              <a:ext cx="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061"/>
            <p:cNvSpPr>
              <a:spLocks noChangeShapeType="1"/>
            </p:cNvSpPr>
            <p:nvPr/>
          </p:nvSpPr>
          <p:spPr bwMode="auto">
            <a:xfrm flipV="1">
              <a:off x="6324600" y="3733800"/>
              <a:ext cx="2514600" cy="228600"/>
            </a:xfrm>
            <a:prstGeom prst="line">
              <a:avLst/>
            </a:prstGeom>
            <a:grpFill/>
            <a:ln w="57150">
              <a:solidFill>
                <a:srgbClr val="FEF80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067"/>
            <p:cNvSpPr>
              <a:spLocks noChangeShapeType="1"/>
            </p:cNvSpPr>
            <p:nvPr/>
          </p:nvSpPr>
          <p:spPr bwMode="auto">
            <a:xfrm flipH="1" flipV="1">
              <a:off x="6019800" y="3733800"/>
              <a:ext cx="304800" cy="2286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068"/>
            <p:cNvSpPr>
              <a:spLocks noChangeShapeType="1"/>
            </p:cNvSpPr>
            <p:nvPr/>
          </p:nvSpPr>
          <p:spPr bwMode="auto">
            <a:xfrm>
              <a:off x="3200400" y="5033963"/>
              <a:ext cx="0" cy="468312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69"/>
            <p:cNvSpPr>
              <a:spLocks noChangeShapeType="1"/>
            </p:cNvSpPr>
            <p:nvPr/>
          </p:nvSpPr>
          <p:spPr bwMode="auto">
            <a:xfrm flipH="1">
              <a:off x="5579268" y="2743200"/>
              <a:ext cx="364331" cy="114300"/>
            </a:xfrm>
            <a:prstGeom prst="line">
              <a:avLst/>
            </a:prstGeom>
            <a:grpFill/>
            <a:ln w="2857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70"/>
            <p:cNvSpPr>
              <a:spLocks noChangeShapeType="1"/>
            </p:cNvSpPr>
            <p:nvPr/>
          </p:nvSpPr>
          <p:spPr bwMode="auto">
            <a:xfrm>
              <a:off x="6019800" y="2743200"/>
              <a:ext cx="264319" cy="228600"/>
            </a:xfrm>
            <a:prstGeom prst="line">
              <a:avLst/>
            </a:prstGeom>
            <a:grpFill/>
            <a:ln w="28575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Oval 15"/>
          <p:cNvSpPr>
            <a:spLocks noChangeArrowheads="1"/>
          </p:cNvSpPr>
          <p:nvPr/>
        </p:nvSpPr>
        <p:spPr bwMode="auto">
          <a:xfrm>
            <a:off x="1905000" y="3581400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15"/>
          <p:cNvSpPr>
            <a:spLocks noChangeArrowheads="1"/>
          </p:cNvSpPr>
          <p:nvPr/>
        </p:nvSpPr>
        <p:spPr bwMode="auto">
          <a:xfrm>
            <a:off x="4114800" y="3581400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15"/>
          <p:cNvSpPr>
            <a:spLocks noChangeArrowheads="1"/>
          </p:cNvSpPr>
          <p:nvPr/>
        </p:nvSpPr>
        <p:spPr bwMode="auto">
          <a:xfrm>
            <a:off x="2971800" y="4953000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5"/>
          <p:cNvSpPr>
            <a:spLocks noChangeArrowheads="1"/>
          </p:cNvSpPr>
          <p:nvPr/>
        </p:nvSpPr>
        <p:spPr bwMode="auto">
          <a:xfrm>
            <a:off x="6172200" y="4876800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15"/>
          <p:cNvSpPr>
            <a:spLocks noChangeArrowheads="1"/>
          </p:cNvSpPr>
          <p:nvPr/>
        </p:nvSpPr>
        <p:spPr bwMode="auto">
          <a:xfrm>
            <a:off x="6705600" y="3505200"/>
            <a:ext cx="400050" cy="14212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059"/>
          <p:cNvSpPr>
            <a:spLocks noChangeShapeType="1"/>
          </p:cNvSpPr>
          <p:nvPr/>
        </p:nvSpPr>
        <p:spPr bwMode="auto">
          <a:xfrm>
            <a:off x="5943600" y="4724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2088"/>
          <p:cNvSpPr>
            <a:spLocks noChangeShapeType="1"/>
          </p:cNvSpPr>
          <p:nvPr/>
        </p:nvSpPr>
        <p:spPr bwMode="auto">
          <a:xfrm flipV="1">
            <a:off x="3200400" y="4800599"/>
            <a:ext cx="2362200" cy="45719"/>
          </a:xfrm>
          <a:prstGeom prst="line">
            <a:avLst/>
          </a:pr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094"/>
          <p:cNvSpPr txBox="1">
            <a:spLocks noChangeArrowheads="1"/>
          </p:cNvSpPr>
          <p:nvPr/>
        </p:nvSpPr>
        <p:spPr bwMode="auto">
          <a:xfrm>
            <a:off x="3505200" y="4495800"/>
            <a:ext cx="2743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Temporary lane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11670</TotalTime>
  <Words>700</Words>
  <Application>Microsoft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Dell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Labor in North Carolina’s Forest Industry: A Proposed Study of Employer and Laborer Perspectives</dc:title>
  <dc:creator>James Victor Hamilton, Jr.</dc:creator>
  <cp:lastModifiedBy>Jim</cp:lastModifiedBy>
  <cp:revision>601</cp:revision>
  <dcterms:created xsi:type="dcterms:W3CDTF">2000-11-29T03:59:23Z</dcterms:created>
  <dcterms:modified xsi:type="dcterms:W3CDTF">2009-03-23T01:36:36Z</dcterms:modified>
</cp:coreProperties>
</file>