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7" r:id="rId2"/>
    <p:sldId id="288" r:id="rId3"/>
    <p:sldId id="259" r:id="rId4"/>
    <p:sldId id="291" r:id="rId5"/>
    <p:sldId id="292" r:id="rId6"/>
    <p:sldId id="293" r:id="rId7"/>
    <p:sldId id="294" r:id="rId8"/>
    <p:sldId id="295" r:id="rId9"/>
    <p:sldId id="297" r:id="rId10"/>
    <p:sldId id="298" r:id="rId11"/>
    <p:sldId id="299" r:id="rId12"/>
    <p:sldId id="300" r:id="rId13"/>
    <p:sldId id="301" r:id="rId14"/>
    <p:sldId id="287" r:id="rId1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Frey" initials="GE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550E"/>
    <a:srgbClr val="F0D00E"/>
    <a:srgbClr val="0C5039"/>
    <a:srgbClr val="0E6246"/>
    <a:srgbClr val="1E644D"/>
    <a:srgbClr val="FF6600"/>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93" autoAdjust="0"/>
    <p:restoredTop sz="93651" autoAdjust="0"/>
  </p:normalViewPr>
  <p:slideViewPr>
    <p:cSldViewPr>
      <p:cViewPr>
        <p:scale>
          <a:sx n="70" d="100"/>
          <a:sy n="70" d="100"/>
        </p:scale>
        <p:origin x="-1740"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83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440E6904-1727-45E0-B4F2-E72CA71F500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9654F37C-2D87-4556-9E9F-23672AB9C5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latin typeface="Arial" charset="0"/>
            </a:endParaRPr>
          </a:p>
        </p:txBody>
      </p:sp>
      <p:sp>
        <p:nvSpPr>
          <p:cNvPr id="16387" name="Slide Number Placeholder 3"/>
          <p:cNvSpPr>
            <a:spLocks noGrp="1"/>
          </p:cNvSpPr>
          <p:nvPr>
            <p:ph type="sldNum" sz="quarter" idx="5"/>
          </p:nvPr>
        </p:nvSpPr>
        <p:spPr>
          <a:noFill/>
        </p:spPr>
        <p:txBody>
          <a:bodyPr/>
          <a:lstStyle/>
          <a:p>
            <a:fld id="{1BA6B2A2-7892-4EC1-82D7-358CF40FAF30}"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54F37C-2D87-4556-9E9F-23672AB9C5F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0E768F1-E89A-4055-B7B2-9E5843F2CC91}"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98C8823-3A74-4CF9-8754-166FF5B0C034}"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CE38465-6F29-414B-9C22-FE8B8E20BD28}"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7FE5A3-0714-4A5A-A546-F7ED3A813538}"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BE9620-E2D5-4BE8-BDE1-6D1D200B872A}"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687CBBE-6857-46DB-B8A0-41FEC1A09EF2}"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D63870C-441C-4B21-BB92-E4898D264088}"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EFB4FD-F272-45F0-B0B7-A4645D2CD646}"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1FE8D1C-A931-4CC9-9DF1-6DF40458A562}"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DEEDD87-FCCC-479D-B4EB-78CE490E0F67}"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BCBE42A-CAE7-4E84-87CC-95310F64F627}"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6800000"/>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cs typeface="+mn-cs"/>
              </a:defRPr>
            </a:lvl1pPr>
          </a:lstStyle>
          <a:p>
            <a:pPr>
              <a:defRPr/>
            </a:pPr>
            <a:fld id="{0E57569F-7C34-429D-960B-C8156F99BF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plants.usda.gov/java/largeImage?imageID=pavi2_010_avp.t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5" name="Rectangle 16"/>
          <p:cNvSpPr>
            <a:spLocks noChangeArrowheads="1"/>
          </p:cNvSpPr>
          <p:nvPr/>
        </p:nvSpPr>
        <p:spPr bwMode="auto">
          <a:xfrm>
            <a:off x="0" y="381000"/>
            <a:ext cx="9144000" cy="533400"/>
          </a:xfrm>
          <a:prstGeom prst="rect">
            <a:avLst/>
          </a:prstGeom>
          <a:noFill/>
          <a:ln w="9525">
            <a:noFill/>
            <a:miter lim="800000"/>
            <a:headEnd/>
            <a:tailEnd/>
          </a:ln>
        </p:spPr>
        <p:txBody>
          <a:bodyPr anchor="ctr"/>
          <a:lstStyle/>
          <a:p>
            <a:pPr algn="ctr" eaLnBrk="0" hangingPunct="0">
              <a:defRPr/>
            </a:pPr>
            <a:r>
              <a:rPr lang="en-US" sz="2400" dirty="0">
                <a:solidFill>
                  <a:schemeClr val="bg1"/>
                </a:solidFill>
                <a:effectLst>
                  <a:outerShdw blurRad="38100" dist="38100" dir="2700000" algn="tl">
                    <a:srgbClr val="000000">
                      <a:alpha val="43137"/>
                    </a:srgbClr>
                  </a:outerShdw>
                </a:effectLst>
                <a:latin typeface="Calibri" pitchFamily="34" charset="0"/>
                <a:ea typeface="Estrangelo Edessa" pitchFamily="66"/>
                <a:cs typeface="Times New Roman" pitchFamily="18" charset="0"/>
              </a:rPr>
              <a:t>module </a:t>
            </a:r>
            <a:r>
              <a:rPr lang="en-US" sz="2400" dirty="0" smtClean="0">
                <a:solidFill>
                  <a:schemeClr val="bg1"/>
                </a:solidFill>
                <a:effectLst>
                  <a:outerShdw blurRad="38100" dist="38100" dir="2700000" algn="tl">
                    <a:srgbClr val="000000">
                      <a:alpha val="43137"/>
                    </a:srgbClr>
                  </a:outerShdw>
                </a:effectLst>
                <a:latin typeface="Calibri" pitchFamily="34" charset="0"/>
                <a:ea typeface="Estrangelo Edessa" pitchFamily="66"/>
                <a:cs typeface="Times New Roman" pitchFamily="18" charset="0"/>
              </a:rPr>
              <a:t>#6</a:t>
            </a:r>
            <a:endParaRPr lang="en-US" sz="32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a:p>
            <a:pPr algn="ctr" eaLnBrk="0" hangingPunct="0">
              <a:defRPr/>
            </a:pPr>
            <a:r>
              <a:rPr lang="en-US" sz="32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Forage Selection</a:t>
            </a:r>
            <a:endParaRPr lang="en-US" sz="2400" dirty="0" smtClean="0">
              <a:solidFill>
                <a:schemeClr val="bg1"/>
              </a:solidFill>
              <a:effectLst>
                <a:outerShdw blurRad="38100" dist="38100" dir="2700000" algn="tl">
                  <a:srgbClr val="000000">
                    <a:alpha val="43137"/>
                  </a:srgbClr>
                </a:outerShdw>
              </a:effectLst>
              <a:latin typeface="Calibri" pitchFamily="34" charset="0"/>
              <a:ea typeface="Estrangelo Edessa" pitchFamily="66"/>
              <a:cs typeface="Times New Roman" pitchFamily="18" charset="0"/>
            </a:endParaRPr>
          </a:p>
        </p:txBody>
      </p:sp>
      <p:sp>
        <p:nvSpPr>
          <p:cNvPr id="17" name="Rectangle 16"/>
          <p:cNvSpPr txBox="1">
            <a:spLocks noChangeArrowheads="1"/>
          </p:cNvSpPr>
          <p:nvPr/>
        </p:nvSpPr>
        <p:spPr bwMode="auto">
          <a:xfrm>
            <a:off x="0" y="6019800"/>
            <a:ext cx="9144000" cy="533400"/>
          </a:xfrm>
          <a:prstGeom prst="rect">
            <a:avLst/>
          </a:prstGeom>
          <a:noFill/>
          <a:ln w="9525">
            <a:noFill/>
            <a:miter lim="800000"/>
            <a:headEnd/>
            <a:tailEnd/>
          </a:ln>
        </p:spPr>
        <p:txBody>
          <a:bodyPr anchor="ctr"/>
          <a:lstStyle/>
          <a:p>
            <a:pPr algn="ctr" eaLnBrk="0" hangingPunct="0">
              <a:defRPr/>
            </a:pPr>
            <a:r>
              <a:rPr lang="en-US" kern="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Pine Silvopasture in the Southeast </a:t>
            </a:r>
          </a:p>
        </p:txBody>
      </p:sp>
      <p:pic>
        <p:nvPicPr>
          <p:cNvPr id="30722" name="Picture 2" descr="C:\Documents and Settings\jhamilton\My Documents\Silvopasture Course\Silvopasture_Pics\IMG_0660.jpg"/>
          <p:cNvPicPr>
            <a:picLocks noChangeAspect="1" noChangeArrowheads="1"/>
          </p:cNvPicPr>
          <p:nvPr/>
        </p:nvPicPr>
        <p:blipFill>
          <a:blip r:embed="rId3" cstate="print"/>
          <a:srcRect/>
          <a:stretch>
            <a:fillRect/>
          </a:stretch>
        </p:blipFill>
        <p:spPr bwMode="auto">
          <a:xfrm>
            <a:off x="1295400" y="1219200"/>
            <a:ext cx="6400800" cy="480060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Orchardgrass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1509" name="Text Box 3"/>
          <p:cNvSpPr txBox="1">
            <a:spLocks noChangeArrowheads="1"/>
          </p:cNvSpPr>
          <p:nvPr/>
        </p:nvSpPr>
        <p:spPr bwMode="auto">
          <a:xfrm>
            <a:off x="381000" y="1171575"/>
            <a:ext cx="4114800" cy="4924425"/>
          </a:xfrm>
          <a:prstGeom prst="rect">
            <a:avLst/>
          </a:prstGeom>
          <a:noFill/>
          <a:ln w="9525">
            <a:noFill/>
            <a:miter lim="800000"/>
            <a:headEnd/>
            <a:tailEnd/>
          </a:ln>
        </p:spPr>
        <p:txBody>
          <a:bodyPr wrap="square">
            <a:spAutoFit/>
          </a:bodyPr>
          <a:lstStyle/>
          <a:p>
            <a:pPr>
              <a:spcBef>
                <a:spcPts val="0"/>
              </a:spcBef>
              <a:buClr>
                <a:srgbClr val="F2550E"/>
              </a:buClr>
              <a:buFont typeface="Wingdings" pitchFamily="2" charset="2"/>
              <a:buChar char="§"/>
            </a:pPr>
            <a:r>
              <a:rPr lang="en-US" sz="2200" dirty="0" smtClean="0">
                <a:latin typeface="Calibri" pitchFamily="34" charset="0"/>
              </a:rPr>
              <a:t> One of the most productive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a:t>
            </a:r>
            <a:r>
              <a:rPr lang="en-US" sz="2200" dirty="0" smtClean="0">
                <a:latin typeface="Calibri" pitchFamily="34" charset="0"/>
              </a:rPr>
              <a:t>  </a:t>
            </a:r>
            <a:r>
              <a:rPr lang="en-US" sz="2200" dirty="0" smtClean="0">
                <a:latin typeface="Calibri" pitchFamily="34" charset="0"/>
              </a:rPr>
              <a:t>cool-season </a:t>
            </a:r>
            <a:r>
              <a:rPr lang="en-US" sz="2200" dirty="0" smtClean="0">
                <a:latin typeface="Calibri" pitchFamily="34" charset="0"/>
              </a:rPr>
              <a:t>grasses</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Tolerant to shade</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Fairly drought resistant </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Moderate winter hardiness</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Matures very early in the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a:t>
            </a:r>
            <a:r>
              <a:rPr lang="en-US" sz="2200" dirty="0" smtClean="0">
                <a:latin typeface="Calibri" pitchFamily="34" charset="0"/>
              </a:rPr>
              <a:t>  </a:t>
            </a:r>
            <a:r>
              <a:rPr lang="en-US" sz="2200" dirty="0" smtClean="0">
                <a:latin typeface="Calibri" pitchFamily="34" charset="0"/>
              </a:rPr>
              <a:t>spring </a:t>
            </a:r>
            <a:endParaRPr lang="en-US" sz="2200" dirty="0" smtClean="0">
              <a:latin typeface="Calibri" pitchFamily="34" charset="0"/>
            </a:endParaRP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Can produce  2½  to 4 tons of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a:t>
            </a:r>
            <a:r>
              <a:rPr lang="en-US" sz="2200" dirty="0" smtClean="0">
                <a:latin typeface="Calibri" pitchFamily="34" charset="0"/>
              </a:rPr>
              <a:t>  </a:t>
            </a:r>
            <a:r>
              <a:rPr lang="en-US" sz="2200" dirty="0" smtClean="0">
                <a:latin typeface="Calibri" pitchFamily="34" charset="0"/>
              </a:rPr>
              <a:t>high </a:t>
            </a:r>
            <a:r>
              <a:rPr lang="en-US" sz="2200" dirty="0" smtClean="0">
                <a:latin typeface="Calibri" pitchFamily="34" charset="0"/>
              </a:rPr>
              <a:t>quality forage per acre with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a:t>
            </a:r>
            <a:r>
              <a:rPr lang="en-US" sz="2200" dirty="0" smtClean="0">
                <a:latin typeface="Calibri" pitchFamily="34" charset="0"/>
              </a:rPr>
              <a:t>  </a:t>
            </a:r>
            <a:r>
              <a:rPr lang="en-US" sz="2200" dirty="0" smtClean="0">
                <a:latin typeface="Calibri" pitchFamily="34" charset="0"/>
              </a:rPr>
              <a:t>good </a:t>
            </a:r>
            <a:r>
              <a:rPr lang="en-US" sz="2200" dirty="0" smtClean="0">
                <a:latin typeface="Calibri" pitchFamily="34" charset="0"/>
              </a:rPr>
              <a:t>fertility and management</a:t>
            </a:r>
          </a:p>
        </p:txBody>
      </p:sp>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10/14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0242" name="Picture 2" descr="http://www.forages.psu.edu/images/grass/29%20Orchardgrass%20whole%20plant.jpg"/>
          <p:cNvPicPr>
            <a:picLocks noChangeAspect="1" noChangeArrowheads="1"/>
          </p:cNvPicPr>
          <p:nvPr/>
        </p:nvPicPr>
        <p:blipFill>
          <a:blip r:embed="rId4"/>
          <a:srcRect r="2806"/>
          <a:stretch>
            <a:fillRect/>
          </a:stretch>
        </p:blipFill>
        <p:spPr bwMode="auto">
          <a:xfrm>
            <a:off x="4267200" y="1295400"/>
            <a:ext cx="4267200" cy="3295422"/>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Annual or perennial ryegrass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1509" name="Text Box 3"/>
          <p:cNvSpPr txBox="1">
            <a:spLocks noChangeArrowheads="1"/>
          </p:cNvSpPr>
          <p:nvPr/>
        </p:nvSpPr>
        <p:spPr bwMode="auto">
          <a:xfrm>
            <a:off x="381000" y="1180267"/>
            <a:ext cx="3581400" cy="5601533"/>
          </a:xfrm>
          <a:prstGeom prst="rect">
            <a:avLst/>
          </a:prstGeom>
          <a:noFill/>
          <a:ln w="9525">
            <a:noFill/>
            <a:miter lim="800000"/>
            <a:headEnd/>
            <a:tailEnd/>
          </a:ln>
        </p:spPr>
        <p:txBody>
          <a:bodyPr wrap="square">
            <a:spAutoFit/>
          </a:bodyPr>
          <a:lstStyle/>
          <a:p>
            <a:pPr>
              <a:spcBef>
                <a:spcPts val="0"/>
              </a:spcBef>
              <a:buClr>
                <a:srgbClr val="F2550E"/>
              </a:buClr>
              <a:buFont typeface="Wingdings" pitchFamily="2" charset="2"/>
              <a:buChar char="§"/>
            </a:pPr>
            <a:r>
              <a:rPr lang="en-US" sz="2200" dirty="0" smtClean="0">
                <a:latin typeface="Calibri" pitchFamily="34" charset="0"/>
              </a:rPr>
              <a:t> Good winter forage for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a:t>
            </a:r>
            <a:r>
              <a:rPr lang="en-US" sz="2200" dirty="0" smtClean="0">
                <a:latin typeface="Calibri" pitchFamily="34" charset="0"/>
              </a:rPr>
              <a:t>  </a:t>
            </a:r>
            <a:r>
              <a:rPr lang="en-US" sz="2200" dirty="0" smtClean="0">
                <a:latin typeface="Calibri" pitchFamily="34" charset="0"/>
              </a:rPr>
              <a:t>cattle </a:t>
            </a:r>
            <a:r>
              <a:rPr lang="en-US" sz="2200" dirty="0" smtClean="0">
                <a:latin typeface="Calibri" pitchFamily="34" charset="0"/>
              </a:rPr>
              <a:t>and wildlife</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High palatability and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a:t>
            </a:r>
            <a:r>
              <a:rPr lang="en-US" sz="2200" dirty="0" smtClean="0">
                <a:latin typeface="Calibri" pitchFamily="34" charset="0"/>
              </a:rPr>
              <a:t>  </a:t>
            </a:r>
            <a:r>
              <a:rPr lang="en-US" sz="2200" dirty="0" smtClean="0">
                <a:latin typeface="Calibri" pitchFamily="34" charset="0"/>
              </a:rPr>
              <a:t>digestibility </a:t>
            </a:r>
            <a:r>
              <a:rPr lang="en-US" sz="2200" dirty="0" smtClean="0">
                <a:latin typeface="Calibri" pitchFamily="34" charset="0"/>
              </a:rPr>
              <a:t>make this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species </a:t>
            </a:r>
            <a:r>
              <a:rPr lang="en-US" sz="2200" dirty="0" smtClean="0">
                <a:latin typeface="Calibri" pitchFamily="34" charset="0"/>
              </a:rPr>
              <a:t>highly valued for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dairy </a:t>
            </a:r>
            <a:r>
              <a:rPr lang="en-US" sz="2200" dirty="0" smtClean="0">
                <a:latin typeface="Calibri" pitchFamily="34" charset="0"/>
              </a:rPr>
              <a:t>and sheep forage </a:t>
            </a:r>
            <a:endParaRPr lang="en-US" sz="2200" dirty="0" smtClean="0">
              <a:latin typeface="Calibri" pitchFamily="34" charset="0"/>
            </a:endParaRPr>
          </a:p>
          <a:p>
            <a:pPr>
              <a:spcBef>
                <a:spcPts val="0"/>
              </a:spcBef>
              <a:buClr>
                <a:srgbClr val="F2550E"/>
              </a:buClr>
            </a:pPr>
            <a:r>
              <a:rPr lang="en-US" sz="2200" dirty="0" smtClean="0">
                <a:latin typeface="Calibri" pitchFamily="34" charset="0"/>
              </a:rPr>
              <a:t>   systems</a:t>
            </a:r>
            <a:r>
              <a:rPr lang="en-US" sz="2200" dirty="0" smtClean="0">
                <a:latin typeface="Calibri" pitchFamily="34" charset="0"/>
              </a:rPr>
              <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High yield potential </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Quickly established</a:t>
            </a:r>
            <a:br>
              <a:rPr lang="en-US" sz="2200" dirty="0" smtClean="0">
                <a:latin typeface="Calibri" pitchFamily="34" charset="0"/>
              </a:rPr>
            </a:br>
            <a:endParaRPr lang="en-US" sz="18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Good choice for wet soils</a:t>
            </a:r>
          </a:p>
          <a:p>
            <a:pPr>
              <a:buClr>
                <a:srgbClr val="F2550E"/>
              </a:buClr>
              <a:buFont typeface="Wingdings" pitchFamily="2" charset="2"/>
              <a:buChar char="§"/>
            </a:pPr>
            <a:endParaRPr lang="en-US" sz="2200" dirty="0" smtClean="0">
              <a:latin typeface="Calibri" pitchFamily="34" charset="0"/>
            </a:endParaRPr>
          </a:p>
          <a:p>
            <a:pPr>
              <a:spcBef>
                <a:spcPts val="0"/>
              </a:spcBef>
              <a:buClr>
                <a:srgbClr val="F2550E"/>
              </a:buClr>
              <a:buFont typeface="Wingdings" pitchFamily="2" charset="2"/>
              <a:buChar char="§"/>
            </a:pPr>
            <a:endParaRPr lang="en-US" sz="2200" dirty="0" smtClean="0">
              <a:latin typeface="Calibri" pitchFamily="34" charset="0"/>
            </a:endParaRPr>
          </a:p>
          <a:p>
            <a:pPr eaLnBrk="0" hangingPunct="0">
              <a:spcBef>
                <a:spcPts val="0"/>
              </a:spcBef>
              <a:buClr>
                <a:srgbClr val="F2550E"/>
              </a:buClr>
              <a:buFont typeface="Wingdings" pitchFamily="2" charset="2"/>
              <a:buChar char="§"/>
            </a:pPr>
            <a:endParaRPr lang="en-US" sz="2200" dirty="0">
              <a:solidFill>
                <a:srgbClr val="00FF00"/>
              </a:solidFill>
              <a:latin typeface="Calibri" pitchFamily="34" charset="0"/>
            </a:endParaRPr>
          </a:p>
        </p:txBody>
      </p:sp>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11/14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5122" name="Picture 2" descr="http://www.pasturegrass-seed.com/images/stories/ryegrass_pasture_seed.jpg"/>
          <p:cNvPicPr>
            <a:picLocks noChangeAspect="1" noChangeArrowheads="1"/>
          </p:cNvPicPr>
          <p:nvPr/>
        </p:nvPicPr>
        <p:blipFill>
          <a:blip r:embed="rId4"/>
          <a:srcRect t="33202"/>
          <a:stretch>
            <a:fillRect/>
          </a:stretch>
        </p:blipFill>
        <p:spPr bwMode="auto">
          <a:xfrm>
            <a:off x="4038600" y="1295400"/>
            <a:ext cx="4454769" cy="39624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dirty="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Native warm-season grasses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12/14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sp>
        <p:nvSpPr>
          <p:cNvPr id="9" name="Text Box 3"/>
          <p:cNvSpPr txBox="1">
            <a:spLocks noChangeArrowheads="1"/>
          </p:cNvSpPr>
          <p:nvPr/>
        </p:nvSpPr>
        <p:spPr bwMode="auto">
          <a:xfrm>
            <a:off x="533400" y="1077754"/>
            <a:ext cx="4267200" cy="5170646"/>
          </a:xfrm>
          <a:prstGeom prst="rect">
            <a:avLst/>
          </a:prstGeom>
          <a:noFill/>
          <a:ln w="9525">
            <a:noFill/>
            <a:miter lim="800000"/>
            <a:headEnd/>
            <a:tailEnd/>
          </a:ln>
        </p:spPr>
        <p:txBody>
          <a:bodyPr wrap="square">
            <a:spAutoFit/>
          </a:bodyPr>
          <a:lstStyle/>
          <a:p>
            <a:pPr>
              <a:spcBef>
                <a:spcPts val="0"/>
              </a:spcBef>
            </a:pPr>
            <a:r>
              <a:rPr lang="en-US" sz="2200" dirty="0" err="1" smtClean="0">
                <a:latin typeface="Calibri" pitchFamily="34" charset="0"/>
              </a:rPr>
              <a:t>Switchgrass</a:t>
            </a:r>
            <a:r>
              <a:rPr lang="en-US" sz="2200" dirty="0" smtClean="0">
                <a:latin typeface="Calibri" pitchFamily="34" charset="0"/>
              </a:rPr>
              <a:t>, big bluestem, little bluestem, and </a:t>
            </a:r>
            <a:r>
              <a:rPr lang="en-US" sz="2200" dirty="0" err="1" smtClean="0">
                <a:latin typeface="Calibri" pitchFamily="34" charset="0"/>
              </a:rPr>
              <a:t>indiangrass</a:t>
            </a:r>
            <a:r>
              <a:rPr lang="en-US" sz="2200" dirty="0" smtClean="0">
                <a:latin typeface="Calibri" pitchFamily="34" charset="0"/>
              </a:rPr>
              <a:t> are </a:t>
            </a:r>
            <a:endParaRPr lang="en-US" sz="2200" dirty="0" smtClean="0">
              <a:latin typeface="Calibri" pitchFamily="34" charset="0"/>
            </a:endParaRPr>
          </a:p>
          <a:p>
            <a:pPr>
              <a:spcBef>
                <a:spcPts val="0"/>
              </a:spcBef>
            </a:pPr>
            <a:r>
              <a:rPr lang="en-US" sz="2200" dirty="0" smtClean="0">
                <a:latin typeface="Calibri" pitchFamily="34" charset="0"/>
              </a:rPr>
              <a:t>the </a:t>
            </a:r>
            <a:r>
              <a:rPr lang="en-US" sz="2200" dirty="0" smtClean="0">
                <a:latin typeface="Calibri" pitchFamily="34" charset="0"/>
              </a:rPr>
              <a:t>most common native warm-season grasses established and incorporated into pasture management. While seed can be expensive, native warm season grasses provide cattle with more nutritional diversity in their forage. </a:t>
            </a:r>
          </a:p>
          <a:p>
            <a:pPr>
              <a:spcBef>
                <a:spcPts val="0"/>
              </a:spcBef>
            </a:pPr>
            <a:endParaRPr lang="en-US" sz="2200" dirty="0" smtClean="0">
              <a:latin typeface="Calibri" pitchFamily="34" charset="0"/>
            </a:endParaRPr>
          </a:p>
          <a:p>
            <a:pPr>
              <a:spcBef>
                <a:spcPts val="0"/>
              </a:spcBef>
            </a:pPr>
            <a:r>
              <a:rPr lang="en-US" sz="2200" dirty="0" smtClean="0">
                <a:latin typeface="Calibri" pitchFamily="34" charset="0"/>
              </a:rPr>
              <a:t>For example, big bluestem is an excellent summer forage that can produce almost 3 lbs/day on steers while </a:t>
            </a:r>
            <a:r>
              <a:rPr lang="en-US" sz="2200" dirty="0" err="1" smtClean="0">
                <a:latin typeface="Calibri" pitchFamily="34" charset="0"/>
              </a:rPr>
              <a:t>indiangrass</a:t>
            </a:r>
            <a:r>
              <a:rPr lang="en-US" sz="2200" dirty="0" smtClean="0">
                <a:latin typeface="Calibri" pitchFamily="34" charset="0"/>
              </a:rPr>
              <a:t> can produce 2 ½ lbs/day.</a:t>
            </a:r>
          </a:p>
        </p:txBody>
      </p:sp>
      <p:pic>
        <p:nvPicPr>
          <p:cNvPr id="3074" name="Picture 2" descr="http://www.pgc.state.pa.us/crep/lib/crep/two_white_tailed_deer.jpg"/>
          <p:cNvPicPr>
            <a:picLocks noChangeAspect="1" noChangeArrowheads="1"/>
          </p:cNvPicPr>
          <p:nvPr/>
        </p:nvPicPr>
        <p:blipFill>
          <a:blip r:embed="rId4"/>
          <a:srcRect l="45585" t="12500" r="-398"/>
          <a:stretch>
            <a:fillRect/>
          </a:stretch>
        </p:blipFill>
        <p:spPr bwMode="auto">
          <a:xfrm>
            <a:off x="5105400" y="1197935"/>
            <a:ext cx="3505200" cy="3831265"/>
          </a:xfrm>
          <a:prstGeom prst="rect">
            <a:avLst/>
          </a:prstGeom>
          <a:noFill/>
        </p:spPr>
      </p:pic>
      <p:sp>
        <p:nvSpPr>
          <p:cNvPr id="18" name="TextBox 17"/>
          <p:cNvSpPr txBox="1"/>
          <p:nvPr/>
        </p:nvSpPr>
        <p:spPr>
          <a:xfrm>
            <a:off x="5668769" y="5105400"/>
            <a:ext cx="2941831" cy="369332"/>
          </a:xfrm>
          <a:prstGeom prst="rect">
            <a:avLst/>
          </a:prstGeom>
          <a:noFill/>
        </p:spPr>
        <p:txBody>
          <a:bodyPr wrap="none" rtlCol="0">
            <a:spAutoFit/>
          </a:bodyPr>
          <a:lstStyle/>
          <a:p>
            <a:r>
              <a:rPr lang="en-US" sz="1800" i="1" dirty="0" smtClean="0">
                <a:solidFill>
                  <a:srgbClr val="F2550E"/>
                </a:solidFill>
              </a:rPr>
              <a:t>Deer in field of </a:t>
            </a:r>
            <a:r>
              <a:rPr lang="en-US" sz="1800" i="1" dirty="0" err="1" smtClean="0">
                <a:solidFill>
                  <a:srgbClr val="F2550E"/>
                </a:solidFill>
              </a:rPr>
              <a:t>switchgrass</a:t>
            </a:r>
            <a:endParaRPr lang="en-US" sz="1800" i="1" dirty="0">
              <a:solidFill>
                <a:srgbClr val="F2550E"/>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dirty="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Native warm-season grasses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13/14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sp>
        <p:nvSpPr>
          <p:cNvPr id="9" name="Text Box 3"/>
          <p:cNvSpPr txBox="1">
            <a:spLocks noChangeArrowheads="1"/>
          </p:cNvSpPr>
          <p:nvPr/>
        </p:nvSpPr>
        <p:spPr bwMode="auto">
          <a:xfrm>
            <a:off x="533400" y="1066800"/>
            <a:ext cx="4953000" cy="1107996"/>
          </a:xfrm>
          <a:prstGeom prst="rect">
            <a:avLst/>
          </a:prstGeom>
          <a:noFill/>
          <a:ln w="9525">
            <a:noFill/>
            <a:miter lim="800000"/>
            <a:headEnd/>
            <a:tailEnd/>
          </a:ln>
        </p:spPr>
        <p:txBody>
          <a:bodyPr wrap="square">
            <a:spAutoFit/>
          </a:bodyPr>
          <a:lstStyle/>
          <a:p>
            <a:pPr>
              <a:spcBef>
                <a:spcPts val="0"/>
              </a:spcBef>
            </a:pPr>
            <a:r>
              <a:rPr lang="en-US" sz="2200" dirty="0" err="1" smtClean="0">
                <a:latin typeface="Calibri" pitchFamily="34" charset="0"/>
              </a:rPr>
              <a:t>Switchgrass</a:t>
            </a:r>
            <a:r>
              <a:rPr lang="en-US" sz="2200" dirty="0" smtClean="0">
                <a:latin typeface="Calibri" pitchFamily="34" charset="0"/>
              </a:rPr>
              <a:t>, big bluestem, little bluestem, and </a:t>
            </a:r>
            <a:r>
              <a:rPr lang="en-US" sz="2200" dirty="0" err="1" smtClean="0">
                <a:latin typeface="Calibri" pitchFamily="34" charset="0"/>
              </a:rPr>
              <a:t>indiangrass</a:t>
            </a:r>
            <a:r>
              <a:rPr lang="en-US" sz="2200" dirty="0" smtClean="0">
                <a:latin typeface="Calibri" pitchFamily="34" charset="0"/>
              </a:rPr>
              <a:t>: </a:t>
            </a:r>
            <a:r>
              <a:rPr lang="en-US" sz="2200" dirty="0" smtClean="0">
                <a:latin typeface="Calibri" pitchFamily="34" charset="0"/>
              </a:rPr>
              <a:t> Optimal </a:t>
            </a:r>
            <a:r>
              <a:rPr lang="en-US" sz="2200" dirty="0" smtClean="0">
                <a:latin typeface="Calibri" pitchFamily="34" charset="0"/>
              </a:rPr>
              <a:t>production March – June.</a:t>
            </a:r>
          </a:p>
        </p:txBody>
      </p:sp>
      <p:pic>
        <p:nvPicPr>
          <p:cNvPr id="6146" name="Picture 2" descr="Photo of Panicum virgatum L.">
            <a:hlinkClick r:id="rId4"/>
          </p:cNvPr>
          <p:cNvPicPr>
            <a:picLocks noChangeAspect="1" noChangeArrowheads="1"/>
          </p:cNvPicPr>
          <p:nvPr/>
        </p:nvPicPr>
        <p:blipFill>
          <a:blip r:embed="rId5"/>
          <a:srcRect b="4651"/>
          <a:stretch>
            <a:fillRect/>
          </a:stretch>
        </p:blipFill>
        <p:spPr bwMode="auto">
          <a:xfrm>
            <a:off x="2692400" y="2667000"/>
            <a:ext cx="2184400" cy="3124200"/>
          </a:xfrm>
          <a:prstGeom prst="rect">
            <a:avLst/>
          </a:prstGeom>
          <a:noFill/>
        </p:spPr>
      </p:pic>
      <p:sp>
        <p:nvSpPr>
          <p:cNvPr id="11" name="TextBox 10"/>
          <p:cNvSpPr txBox="1"/>
          <p:nvPr/>
        </p:nvSpPr>
        <p:spPr>
          <a:xfrm>
            <a:off x="3073400" y="5867400"/>
            <a:ext cx="1390124" cy="369332"/>
          </a:xfrm>
          <a:prstGeom prst="rect">
            <a:avLst/>
          </a:prstGeom>
          <a:noFill/>
        </p:spPr>
        <p:txBody>
          <a:bodyPr wrap="none" rtlCol="0">
            <a:spAutoFit/>
          </a:bodyPr>
          <a:lstStyle/>
          <a:p>
            <a:r>
              <a:rPr lang="en-US" sz="1800" i="1" dirty="0" err="1" smtClean="0">
                <a:solidFill>
                  <a:srgbClr val="F2550E"/>
                </a:solidFill>
              </a:rPr>
              <a:t>switchgrass</a:t>
            </a:r>
            <a:endParaRPr lang="en-US" sz="1800" i="1" dirty="0">
              <a:solidFill>
                <a:srgbClr val="F2550E"/>
              </a:solidFill>
            </a:endParaRPr>
          </a:p>
        </p:txBody>
      </p:sp>
      <p:pic>
        <p:nvPicPr>
          <p:cNvPr id="6148" name="Picture 4" descr="Large Photo of Andropogon gerardii"/>
          <p:cNvPicPr>
            <a:picLocks noChangeAspect="1" noChangeArrowheads="1"/>
          </p:cNvPicPr>
          <p:nvPr/>
        </p:nvPicPr>
        <p:blipFill>
          <a:blip r:embed="rId6"/>
          <a:srcRect l="14445" t="8889" r="15556"/>
          <a:stretch>
            <a:fillRect/>
          </a:stretch>
        </p:blipFill>
        <p:spPr bwMode="auto">
          <a:xfrm>
            <a:off x="609600" y="2667000"/>
            <a:ext cx="1600200" cy="3124200"/>
          </a:xfrm>
          <a:prstGeom prst="rect">
            <a:avLst/>
          </a:prstGeom>
          <a:noFill/>
        </p:spPr>
      </p:pic>
      <p:sp>
        <p:nvSpPr>
          <p:cNvPr id="13" name="TextBox 12"/>
          <p:cNvSpPr txBox="1"/>
          <p:nvPr/>
        </p:nvSpPr>
        <p:spPr>
          <a:xfrm>
            <a:off x="685800" y="5867400"/>
            <a:ext cx="1492716" cy="369332"/>
          </a:xfrm>
          <a:prstGeom prst="rect">
            <a:avLst/>
          </a:prstGeom>
          <a:noFill/>
        </p:spPr>
        <p:txBody>
          <a:bodyPr wrap="none" rtlCol="0">
            <a:spAutoFit/>
          </a:bodyPr>
          <a:lstStyle/>
          <a:p>
            <a:r>
              <a:rPr lang="en-US" sz="1800" i="1" dirty="0" smtClean="0">
                <a:solidFill>
                  <a:schemeClr val="accent3"/>
                </a:solidFill>
              </a:rPr>
              <a:t>big bluestem</a:t>
            </a:r>
            <a:endParaRPr lang="en-US" sz="1800" i="1" dirty="0">
              <a:solidFill>
                <a:schemeClr val="accent3"/>
              </a:solidFill>
            </a:endParaRPr>
          </a:p>
        </p:txBody>
      </p:sp>
      <p:pic>
        <p:nvPicPr>
          <p:cNvPr id="1026" name="Picture 2"/>
          <p:cNvPicPr>
            <a:picLocks noChangeAspect="1" noChangeArrowheads="1"/>
          </p:cNvPicPr>
          <p:nvPr/>
        </p:nvPicPr>
        <p:blipFill>
          <a:blip r:embed="rId7"/>
          <a:srcRect/>
          <a:stretch>
            <a:fillRect/>
          </a:stretch>
        </p:blipFill>
        <p:spPr bwMode="auto">
          <a:xfrm>
            <a:off x="5855777" y="1066800"/>
            <a:ext cx="2754823"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a:srcRect l="2888" b="3866"/>
          <a:stretch>
            <a:fillRect/>
          </a:stretch>
        </p:blipFill>
        <p:spPr bwMode="auto">
          <a:xfrm>
            <a:off x="5486400" y="3429000"/>
            <a:ext cx="3095625" cy="2301580"/>
          </a:xfrm>
          <a:prstGeom prst="rect">
            <a:avLst/>
          </a:prstGeom>
          <a:noFill/>
          <a:ln w="9525">
            <a:noFill/>
            <a:miter lim="800000"/>
            <a:headEnd/>
            <a:tailEnd/>
          </a:ln>
          <a:effectLst/>
        </p:spPr>
      </p:pic>
      <p:sp>
        <p:nvSpPr>
          <p:cNvPr id="15" name="TextBox 14"/>
          <p:cNvSpPr txBox="1"/>
          <p:nvPr/>
        </p:nvSpPr>
        <p:spPr>
          <a:xfrm>
            <a:off x="6477000" y="3200399"/>
            <a:ext cx="1595309" cy="369332"/>
          </a:xfrm>
          <a:prstGeom prst="rect">
            <a:avLst/>
          </a:prstGeom>
          <a:noFill/>
        </p:spPr>
        <p:txBody>
          <a:bodyPr wrap="none" rtlCol="0">
            <a:spAutoFit/>
          </a:bodyPr>
          <a:lstStyle/>
          <a:p>
            <a:r>
              <a:rPr lang="en-US" sz="1800" i="1" dirty="0" smtClean="0">
                <a:solidFill>
                  <a:srgbClr val="F2550E"/>
                </a:solidFill>
              </a:rPr>
              <a:t>little bluestem</a:t>
            </a:r>
            <a:endParaRPr lang="en-US" sz="1800" i="1" dirty="0">
              <a:solidFill>
                <a:srgbClr val="F2550E"/>
              </a:solidFill>
            </a:endParaRPr>
          </a:p>
        </p:txBody>
      </p:sp>
      <p:sp>
        <p:nvSpPr>
          <p:cNvPr id="16" name="TextBox 15"/>
          <p:cNvSpPr txBox="1"/>
          <p:nvPr/>
        </p:nvSpPr>
        <p:spPr>
          <a:xfrm>
            <a:off x="6400800" y="5867400"/>
            <a:ext cx="1364476" cy="369332"/>
          </a:xfrm>
          <a:prstGeom prst="rect">
            <a:avLst/>
          </a:prstGeom>
          <a:noFill/>
        </p:spPr>
        <p:txBody>
          <a:bodyPr wrap="none" rtlCol="0">
            <a:spAutoFit/>
          </a:bodyPr>
          <a:lstStyle/>
          <a:p>
            <a:r>
              <a:rPr lang="en-US" sz="1800" i="1" dirty="0" err="1" smtClean="0">
                <a:solidFill>
                  <a:srgbClr val="F2550E"/>
                </a:solidFill>
              </a:rPr>
              <a:t>indiangrass</a:t>
            </a:r>
            <a:endParaRPr lang="en-US" sz="1800" i="1" dirty="0">
              <a:solidFill>
                <a:srgbClr val="F2550E"/>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8674"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Summary</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8676"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8677" name="Text Box 3"/>
          <p:cNvSpPr txBox="1">
            <a:spLocks noChangeArrowheads="1"/>
          </p:cNvSpPr>
          <p:nvPr/>
        </p:nvSpPr>
        <p:spPr bwMode="auto">
          <a:xfrm>
            <a:off x="533400" y="1066800"/>
            <a:ext cx="4114800" cy="5170646"/>
          </a:xfrm>
          <a:prstGeom prst="rect">
            <a:avLst/>
          </a:prstGeom>
          <a:noFill/>
          <a:ln w="9525">
            <a:noFill/>
            <a:miter lim="800000"/>
            <a:headEnd/>
            <a:tailEnd/>
          </a:ln>
        </p:spPr>
        <p:txBody>
          <a:bodyPr wrap="square">
            <a:spAutoFit/>
          </a:bodyPr>
          <a:lstStyle/>
          <a:p>
            <a:pPr eaLnBrk="0" hangingPunct="0"/>
            <a:r>
              <a:rPr lang="en-US" sz="2200" dirty="0" smtClean="0">
                <a:latin typeface="Calibri" pitchFamily="34" charset="0"/>
              </a:rPr>
              <a:t>Native warm season grasses also are important if your goal is to improve wildlife habitat.  </a:t>
            </a:r>
            <a:r>
              <a:rPr lang="en-US" sz="2200" dirty="0" smtClean="0">
                <a:latin typeface="Calibri" pitchFamily="34" charset="0"/>
                <a:cs typeface="Times New Roman" pitchFamily="18" charset="0"/>
              </a:rPr>
              <a:t>Since acreage in native ‘grasslands’ </a:t>
            </a:r>
          </a:p>
          <a:p>
            <a:pPr eaLnBrk="0" hangingPunct="0"/>
            <a:r>
              <a:rPr lang="en-US" sz="2200" dirty="0" smtClean="0">
                <a:latin typeface="Calibri" pitchFamily="34" charset="0"/>
                <a:cs typeface="Times New Roman" pitchFamily="18" charset="0"/>
              </a:rPr>
              <a:t>has been greatly reduced due to pasture conversion to exotic forage species, wildlife species </a:t>
            </a:r>
          </a:p>
          <a:p>
            <a:pPr eaLnBrk="0" hangingPunct="0"/>
            <a:r>
              <a:rPr lang="en-US" sz="2200" dirty="0" smtClean="0">
                <a:latin typeface="Calibri" pitchFamily="34" charset="0"/>
                <a:cs typeface="Times New Roman" pitchFamily="18" charset="0"/>
              </a:rPr>
              <a:t>will be attracted to a well-managed system</a:t>
            </a:r>
            <a:r>
              <a:rPr lang="en-US" sz="2200" dirty="0" smtClean="0">
                <a:latin typeface="Calibri" pitchFamily="34" charset="0"/>
                <a:cs typeface="Times New Roman" pitchFamily="18" charset="0"/>
              </a:rPr>
              <a:t>.</a:t>
            </a:r>
          </a:p>
          <a:p>
            <a:pPr eaLnBrk="0" hangingPunct="0"/>
            <a:endParaRPr lang="en-US" sz="2200" dirty="0" smtClean="0">
              <a:latin typeface="Calibri" pitchFamily="34" charset="0"/>
              <a:cs typeface="Times New Roman" pitchFamily="18" charset="0"/>
            </a:endParaRPr>
          </a:p>
          <a:p>
            <a:pPr eaLnBrk="0" hangingPunct="0"/>
            <a:r>
              <a:rPr lang="en-US" sz="2200" dirty="0" smtClean="0">
                <a:latin typeface="Calibri" pitchFamily="34" charset="0"/>
              </a:rPr>
              <a:t>If </a:t>
            </a:r>
            <a:r>
              <a:rPr lang="en-US" sz="2200" dirty="0" smtClean="0">
                <a:latin typeface="Calibri" pitchFamily="34" charset="0"/>
              </a:rPr>
              <a:t>you have questions about the types of forages that are most appropriate for your area or property, consult with the NRCS </a:t>
            </a:r>
            <a:r>
              <a:rPr lang="en-US" sz="2200" dirty="0" smtClean="0">
                <a:latin typeface="Calibri" pitchFamily="34" charset="0"/>
              </a:rPr>
              <a:t>or </a:t>
            </a:r>
            <a:r>
              <a:rPr lang="en-US" sz="2200" dirty="0" smtClean="0">
                <a:latin typeface="Calibri" pitchFamily="34" charset="0"/>
              </a:rPr>
              <a:t>your local Cooperative Extension. </a:t>
            </a:r>
          </a:p>
        </p:txBody>
      </p:sp>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14/14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8679"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9" name="Picture 2" descr="Photo of field planted for wildlife using WHIP funds."/>
          <p:cNvPicPr>
            <a:picLocks noChangeAspect="1" noChangeArrowheads="1"/>
          </p:cNvPicPr>
          <p:nvPr/>
        </p:nvPicPr>
        <p:blipFill>
          <a:blip r:embed="rId4"/>
          <a:srcRect l="28571"/>
          <a:stretch>
            <a:fillRect/>
          </a:stretch>
        </p:blipFill>
        <p:spPr bwMode="auto">
          <a:xfrm>
            <a:off x="4922005" y="1600200"/>
            <a:ext cx="3688595" cy="38862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3"/>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12" name="Rectangle 11"/>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533400" y="238780"/>
            <a:ext cx="8077200" cy="553998"/>
          </a:xfrm>
          <a:prstGeom prst="rect">
            <a:avLst/>
          </a:prstGeom>
          <a:noFill/>
        </p:spPr>
        <p:txBody>
          <a:bodyPr>
            <a:spAutoFit/>
          </a:bodyPr>
          <a:lstStyle/>
          <a:p>
            <a:pPr>
              <a:defRPr/>
            </a:pPr>
            <a:r>
              <a:rPr lang="en-US" sz="30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Forage options</a:t>
            </a:r>
            <a:endParaRPr lang="en-US" sz="30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2/14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11" name="Text Box 3"/>
          <p:cNvSpPr txBox="1">
            <a:spLocks noChangeArrowheads="1"/>
          </p:cNvSpPr>
          <p:nvPr/>
        </p:nvSpPr>
        <p:spPr bwMode="auto">
          <a:xfrm>
            <a:off x="381000" y="1066800"/>
            <a:ext cx="8229600" cy="4154984"/>
          </a:xfrm>
          <a:prstGeom prst="rect">
            <a:avLst/>
          </a:prstGeom>
          <a:noFill/>
          <a:ln w="9525">
            <a:noFill/>
            <a:miter lim="800000"/>
            <a:headEnd/>
            <a:tailEnd/>
          </a:ln>
        </p:spPr>
        <p:txBody>
          <a:bodyPr wrap="square">
            <a:spAutoFit/>
          </a:bodyPr>
          <a:lstStyle/>
          <a:p>
            <a:pPr eaLnBrk="0" hangingPunct="0"/>
            <a:r>
              <a:rPr lang="en-US" sz="2200" dirty="0" smtClean="0">
                <a:latin typeface="Calibri" pitchFamily="34" charset="0"/>
              </a:rPr>
              <a:t>There is no “all-season” plant available that can serve effectively as a year-round forage. Producers must recognize the limitations and benefits of a plant’s seasonality. </a:t>
            </a:r>
          </a:p>
          <a:p>
            <a:pPr eaLnBrk="0" hangingPunct="0"/>
            <a:endParaRPr lang="en-US" sz="2200" dirty="0" smtClean="0">
              <a:latin typeface="Calibri" pitchFamily="34" charset="0"/>
            </a:endParaRPr>
          </a:p>
          <a:p>
            <a:pPr eaLnBrk="0" hangingPunct="0"/>
            <a:r>
              <a:rPr lang="en-US" sz="2200" dirty="0" smtClean="0">
                <a:latin typeface="Calibri" pitchFamily="34" charset="0"/>
              </a:rPr>
              <a:t>Therefore incorporating both </a:t>
            </a:r>
          </a:p>
          <a:p>
            <a:pPr eaLnBrk="0" hangingPunct="0"/>
            <a:r>
              <a:rPr lang="en-US" sz="2200" dirty="0" smtClean="0">
                <a:latin typeface="Calibri" pitchFamily="34" charset="0"/>
              </a:rPr>
              <a:t>cool and warm season grasses,</a:t>
            </a:r>
          </a:p>
          <a:p>
            <a:pPr eaLnBrk="0" hangingPunct="0"/>
            <a:r>
              <a:rPr lang="en-US" sz="2200" dirty="0" smtClean="0">
                <a:latin typeface="Calibri" pitchFamily="34" charset="0"/>
              </a:rPr>
              <a:t>is essential to extend your </a:t>
            </a:r>
          </a:p>
          <a:p>
            <a:pPr eaLnBrk="0" hangingPunct="0"/>
            <a:r>
              <a:rPr lang="en-US" sz="2200" dirty="0" smtClean="0">
                <a:latin typeface="Calibri" pitchFamily="34" charset="0"/>
              </a:rPr>
              <a:t>grazing season. </a:t>
            </a:r>
          </a:p>
          <a:p>
            <a:pPr eaLnBrk="0" hangingPunct="0"/>
            <a:endParaRPr lang="en-US" sz="2200" dirty="0" smtClean="0">
              <a:latin typeface="Calibri" pitchFamily="34" charset="0"/>
            </a:endParaRPr>
          </a:p>
          <a:p>
            <a:pPr eaLnBrk="0" hangingPunct="0"/>
            <a:r>
              <a:rPr lang="en-US" sz="2200" dirty="0" smtClean="0">
                <a:latin typeface="Calibri" pitchFamily="34" charset="0"/>
              </a:rPr>
              <a:t>Incorporating native, non-</a:t>
            </a:r>
          </a:p>
          <a:p>
            <a:pPr eaLnBrk="0" hangingPunct="0"/>
            <a:r>
              <a:rPr lang="en-US" sz="2200" dirty="0" smtClean="0">
                <a:latin typeface="Calibri" pitchFamily="34" charset="0"/>
              </a:rPr>
              <a:t>invasive forage species is also </a:t>
            </a:r>
          </a:p>
          <a:p>
            <a:pPr eaLnBrk="0" hangingPunct="0"/>
            <a:r>
              <a:rPr lang="en-US" sz="2200" dirty="0" smtClean="0">
                <a:latin typeface="Calibri" pitchFamily="34" charset="0"/>
              </a:rPr>
              <a:t>recommended.</a:t>
            </a:r>
          </a:p>
        </p:txBody>
      </p:sp>
      <p:pic>
        <p:nvPicPr>
          <p:cNvPr id="28676" name="Picture 4" descr="http://www.al.nrcs.usda.gov/technical/photo/for/mngt/silvopasture-slashpine_bahia-clover.jpg"/>
          <p:cNvPicPr>
            <a:picLocks noChangeAspect="1" noChangeArrowheads="1"/>
          </p:cNvPicPr>
          <p:nvPr/>
        </p:nvPicPr>
        <p:blipFill>
          <a:blip r:embed="rId3" cstate="print"/>
          <a:srcRect/>
          <a:stretch>
            <a:fillRect/>
          </a:stretch>
        </p:blipFill>
        <p:spPr bwMode="auto">
          <a:xfrm>
            <a:off x="4178939" y="2514600"/>
            <a:ext cx="4355462" cy="2758128"/>
          </a:xfrm>
          <a:prstGeom prst="rect">
            <a:avLst/>
          </a:prstGeom>
          <a:noFill/>
        </p:spPr>
      </p:pic>
      <p:pic>
        <p:nvPicPr>
          <p:cNvPr id="14" name="Picture 8"/>
          <p:cNvPicPr>
            <a:picLocks noChangeAspect="1" noChangeArrowheads="1"/>
          </p:cNvPicPr>
          <p:nvPr/>
        </p:nvPicPr>
        <p:blipFill>
          <a:blip r:embed="rId4"/>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5" name="Isosceles Triangle 14"/>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Geography and site considerations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1509" name="Text Box 3"/>
          <p:cNvSpPr txBox="1">
            <a:spLocks noChangeArrowheads="1"/>
          </p:cNvSpPr>
          <p:nvPr/>
        </p:nvSpPr>
        <p:spPr bwMode="auto">
          <a:xfrm>
            <a:off x="533400" y="1143000"/>
            <a:ext cx="7848600" cy="4154984"/>
          </a:xfrm>
          <a:prstGeom prst="rect">
            <a:avLst/>
          </a:prstGeom>
          <a:noFill/>
          <a:ln w="9525">
            <a:noFill/>
            <a:miter lim="800000"/>
            <a:headEnd/>
            <a:tailEnd/>
          </a:ln>
        </p:spPr>
        <p:txBody>
          <a:bodyPr>
            <a:spAutoFit/>
          </a:bodyPr>
          <a:lstStyle/>
          <a:p>
            <a:pPr eaLnBrk="0" hangingPunct="0"/>
            <a:r>
              <a:rPr lang="en-US" sz="2200" dirty="0" smtClean="0">
                <a:latin typeface="Calibri" pitchFamily="34" charset="0"/>
              </a:rPr>
              <a:t>The more northward you go, cool season grasses would be more desirable, while warm season forages make up a larger portion of </a:t>
            </a:r>
          </a:p>
          <a:p>
            <a:pPr eaLnBrk="0" hangingPunct="0"/>
            <a:r>
              <a:rPr lang="en-US" sz="2200" dirty="0" smtClean="0">
                <a:latin typeface="Calibri" pitchFamily="34" charset="0"/>
              </a:rPr>
              <a:t>a grazing system in the South.  With new forage establishment, it may be necessary to implement herbicide management or prescribed burning to allow desirable forage species to establish or reestablish. Forages also have soil moisture and pH preferences that need to be taken into consideration. </a:t>
            </a:r>
          </a:p>
          <a:p>
            <a:pPr eaLnBrk="0" hangingPunct="0"/>
            <a:endParaRPr lang="en-US" sz="2200" dirty="0" smtClean="0">
              <a:latin typeface="Calibri" pitchFamily="34" charset="0"/>
            </a:endParaRPr>
          </a:p>
          <a:p>
            <a:pPr eaLnBrk="0" hangingPunct="0"/>
            <a:r>
              <a:rPr lang="en-US" sz="2200" dirty="0" smtClean="0">
                <a:latin typeface="Calibri" pitchFamily="34" charset="0"/>
              </a:rPr>
              <a:t>The following slides show a range of common forage grasses—both native and introduced—and provide general information on each.</a:t>
            </a:r>
            <a:endParaRPr lang="en-US" sz="2200" dirty="0" smtClean="0">
              <a:latin typeface="Calibri" pitchFamily="34" charset="0"/>
              <a:cs typeface="Times New Roman" pitchFamily="18" charset="0"/>
            </a:endParaRPr>
          </a:p>
          <a:p>
            <a:pPr eaLnBrk="0" hangingPunct="0"/>
            <a:endParaRPr lang="en-US" sz="2200" dirty="0">
              <a:latin typeface="Calibri" pitchFamily="34" charset="0"/>
            </a:endParaRPr>
          </a:p>
          <a:p>
            <a:pPr eaLnBrk="0" hangingPunct="0"/>
            <a:endParaRPr lang="en-US" sz="2200" dirty="0">
              <a:solidFill>
                <a:srgbClr val="00FF00"/>
              </a:solidFill>
              <a:latin typeface="Calibri" pitchFamily="34" charset="0"/>
            </a:endParaRPr>
          </a:p>
        </p:txBody>
      </p:sp>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3/14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Bahiagrass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1509" name="Text Box 3"/>
          <p:cNvSpPr txBox="1">
            <a:spLocks noChangeArrowheads="1"/>
          </p:cNvSpPr>
          <p:nvPr/>
        </p:nvSpPr>
        <p:spPr bwMode="auto">
          <a:xfrm>
            <a:off x="381000" y="1365171"/>
            <a:ext cx="4495800" cy="3908762"/>
          </a:xfrm>
          <a:prstGeom prst="rect">
            <a:avLst/>
          </a:prstGeom>
          <a:noFill/>
          <a:ln w="9525">
            <a:noFill/>
            <a:miter lim="800000"/>
            <a:headEnd/>
            <a:tailEnd/>
          </a:ln>
        </p:spPr>
        <p:txBody>
          <a:bodyPr wrap="square">
            <a:spAutoFit/>
          </a:bodyPr>
          <a:lstStyle/>
          <a:p>
            <a:pPr>
              <a:spcBef>
                <a:spcPts val="0"/>
              </a:spcBef>
              <a:buClr>
                <a:srgbClr val="F2550E"/>
              </a:buClr>
              <a:buFont typeface="Wingdings" pitchFamily="2" charset="2"/>
              <a:buChar char="§"/>
            </a:pPr>
            <a:r>
              <a:rPr lang="en-US" sz="2200" dirty="0" smtClean="0">
                <a:latin typeface="Calibri" pitchFamily="34" charset="0"/>
              </a:rPr>
              <a:t> Optimal production</a:t>
            </a:r>
          </a:p>
          <a:p>
            <a:pPr>
              <a:spcBef>
                <a:spcPts val="0"/>
              </a:spcBef>
              <a:buClr>
                <a:srgbClr val="F2550E"/>
              </a:buClr>
            </a:pPr>
            <a:r>
              <a:rPr lang="en-US" sz="2200" dirty="0" smtClean="0">
                <a:latin typeface="Calibri" pitchFamily="34" charset="0"/>
              </a:rPr>
              <a:t>   February through October</a:t>
            </a:r>
            <a:br>
              <a:rPr lang="en-US" sz="2200" dirty="0" smtClean="0">
                <a:latin typeface="Calibri" pitchFamily="34" charset="0"/>
              </a:rPr>
            </a:br>
            <a:r>
              <a:rPr lang="en-US" sz="1800" dirty="0" smtClean="0">
                <a:latin typeface="Calibri" pitchFamily="34" charset="0"/>
              </a:rPr>
              <a:t> </a:t>
            </a:r>
          </a:p>
          <a:p>
            <a:pPr>
              <a:spcBef>
                <a:spcPts val="0"/>
              </a:spcBef>
              <a:buClr>
                <a:srgbClr val="F2550E"/>
              </a:buClr>
              <a:buFont typeface="Wingdings" pitchFamily="2" charset="2"/>
              <a:buChar char="§"/>
            </a:pPr>
            <a:r>
              <a:rPr lang="en-US" sz="2200" dirty="0" smtClean="0">
                <a:latin typeface="Calibri" pitchFamily="34" charset="0"/>
              </a:rPr>
              <a:t> Tolerates wide range </a:t>
            </a:r>
          </a:p>
          <a:p>
            <a:pPr>
              <a:spcBef>
                <a:spcPts val="0"/>
              </a:spcBef>
              <a:buClr>
                <a:srgbClr val="F2550E"/>
              </a:buClr>
            </a:pPr>
            <a:r>
              <a:rPr lang="en-US" sz="2200" dirty="0" smtClean="0">
                <a:latin typeface="Calibri" pitchFamily="34" charset="0"/>
              </a:rPr>
              <a:t>   of soil types</a:t>
            </a:r>
            <a:br>
              <a:rPr lang="en-US" sz="2200" dirty="0" smtClean="0">
                <a:latin typeface="Calibri" pitchFamily="34" charset="0"/>
              </a:rPr>
            </a:br>
            <a:r>
              <a:rPr lang="en-US" sz="1800" dirty="0" smtClean="0">
                <a:latin typeface="Calibri" pitchFamily="34" charset="0"/>
              </a:rPr>
              <a:t> </a:t>
            </a:r>
          </a:p>
          <a:p>
            <a:pPr>
              <a:spcBef>
                <a:spcPts val="0"/>
              </a:spcBef>
              <a:buClr>
                <a:srgbClr val="F2550E"/>
              </a:buClr>
              <a:buFont typeface="Wingdings" pitchFamily="2" charset="2"/>
              <a:buChar char="§"/>
            </a:pPr>
            <a:r>
              <a:rPr lang="en-US" sz="2200" dirty="0" smtClean="0">
                <a:latin typeface="Calibri" pitchFamily="34" charset="0"/>
              </a:rPr>
              <a:t> Good for brood cow  </a:t>
            </a:r>
          </a:p>
          <a:p>
            <a:pPr>
              <a:spcBef>
                <a:spcPts val="0"/>
              </a:spcBef>
              <a:buClr>
                <a:srgbClr val="F2550E"/>
              </a:buClr>
            </a:pPr>
            <a:r>
              <a:rPr lang="en-US" sz="2200" dirty="0" smtClean="0">
                <a:latin typeface="Calibri" pitchFamily="34" charset="0"/>
              </a:rPr>
              <a:t>   maintenance </a:t>
            </a:r>
            <a:br>
              <a:rPr lang="en-US" sz="2200" dirty="0" smtClean="0">
                <a:latin typeface="Calibri" pitchFamily="34" charset="0"/>
              </a:rPr>
            </a:br>
            <a:r>
              <a:rPr lang="en-US" sz="1800" dirty="0" smtClean="0">
                <a:latin typeface="Calibri" pitchFamily="34" charset="0"/>
              </a:rPr>
              <a:t> </a:t>
            </a:r>
          </a:p>
          <a:p>
            <a:pPr>
              <a:spcBef>
                <a:spcPts val="0"/>
              </a:spcBef>
              <a:buClr>
                <a:srgbClr val="F2550E"/>
              </a:buClr>
              <a:buFont typeface="Wingdings" pitchFamily="2" charset="2"/>
              <a:buChar char="§"/>
            </a:pPr>
            <a:r>
              <a:rPr lang="en-US" sz="2200" dirty="0" smtClean="0">
                <a:latin typeface="Calibri" pitchFamily="34" charset="0"/>
              </a:rPr>
              <a:t> Produces fair hay</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Good drought tolerance</a:t>
            </a:r>
          </a:p>
        </p:txBody>
      </p:sp>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4/14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6386" name="Picture 2" descr="C:\Documents and Settings\jhamilton\My Documents\Silvopasture Course\Silvopasture_Pics\August2008Silvopics\IMG_1415.jpg"/>
          <p:cNvPicPr>
            <a:picLocks noChangeAspect="1" noChangeArrowheads="1"/>
          </p:cNvPicPr>
          <p:nvPr/>
        </p:nvPicPr>
        <p:blipFill>
          <a:blip r:embed="rId4" cstate="print"/>
          <a:srcRect l="2970" r="3465"/>
          <a:stretch>
            <a:fillRect/>
          </a:stretch>
        </p:blipFill>
        <p:spPr bwMode="auto">
          <a:xfrm>
            <a:off x="3886200" y="1447800"/>
            <a:ext cx="4800600" cy="38481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Hybrid </a:t>
            </a: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Bermudagrass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5/14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4338" name="Picture 2" descr="http://commodities.caes.uga.edu/grasses/images/cowsont85.jpg"/>
          <p:cNvPicPr>
            <a:picLocks noChangeAspect="1" noChangeArrowheads="1"/>
          </p:cNvPicPr>
          <p:nvPr/>
        </p:nvPicPr>
        <p:blipFill>
          <a:blip r:embed="rId4"/>
          <a:srcRect r="18080"/>
          <a:stretch>
            <a:fillRect/>
          </a:stretch>
        </p:blipFill>
        <p:spPr bwMode="auto">
          <a:xfrm>
            <a:off x="4038600" y="1447800"/>
            <a:ext cx="4490866" cy="3657600"/>
          </a:xfrm>
          <a:prstGeom prst="rect">
            <a:avLst/>
          </a:prstGeom>
          <a:noFill/>
        </p:spPr>
      </p:pic>
      <p:sp>
        <p:nvSpPr>
          <p:cNvPr id="10" name="Text Box 3"/>
          <p:cNvSpPr txBox="1">
            <a:spLocks noChangeArrowheads="1"/>
          </p:cNvSpPr>
          <p:nvPr/>
        </p:nvSpPr>
        <p:spPr bwMode="auto">
          <a:xfrm>
            <a:off x="381000" y="1354991"/>
            <a:ext cx="3505200" cy="3293209"/>
          </a:xfrm>
          <a:prstGeom prst="rect">
            <a:avLst/>
          </a:prstGeom>
          <a:noFill/>
          <a:ln w="9525">
            <a:noFill/>
            <a:miter lim="800000"/>
            <a:headEnd/>
            <a:tailEnd/>
          </a:ln>
        </p:spPr>
        <p:txBody>
          <a:bodyPr wrap="square">
            <a:spAutoFit/>
          </a:bodyPr>
          <a:lstStyle/>
          <a:p>
            <a:pPr>
              <a:spcBef>
                <a:spcPts val="0"/>
              </a:spcBef>
              <a:buClr>
                <a:srgbClr val="F2550E"/>
              </a:buClr>
              <a:buFont typeface="Wingdings" pitchFamily="2" charset="2"/>
              <a:buChar char="§"/>
            </a:pPr>
            <a:r>
              <a:rPr lang="en-US" sz="2200" dirty="0" smtClean="0">
                <a:latin typeface="Calibri" pitchFamily="34" charset="0"/>
              </a:rPr>
              <a:t> Optimal production March </a:t>
            </a:r>
          </a:p>
          <a:p>
            <a:pPr>
              <a:spcBef>
                <a:spcPts val="0"/>
              </a:spcBef>
              <a:buClr>
                <a:srgbClr val="F2550E"/>
              </a:buClr>
            </a:pPr>
            <a:r>
              <a:rPr lang="en-US" sz="2200" dirty="0" smtClean="0">
                <a:latin typeface="Calibri" pitchFamily="34" charset="0"/>
              </a:rPr>
              <a:t>   through mid-August</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Versatile</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Drought tolerant </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Contains more dry matter </a:t>
            </a:r>
          </a:p>
          <a:p>
            <a:pPr>
              <a:spcBef>
                <a:spcPts val="0"/>
              </a:spcBef>
              <a:buClr>
                <a:srgbClr val="F2550E"/>
              </a:buClr>
            </a:pPr>
            <a:r>
              <a:rPr lang="en-US" sz="2200" dirty="0" smtClean="0">
                <a:latin typeface="Calibri" pitchFamily="34" charset="0"/>
              </a:rPr>
              <a:t>   than other forages when </a:t>
            </a:r>
          </a:p>
          <a:p>
            <a:pPr>
              <a:spcBef>
                <a:spcPts val="0"/>
              </a:spcBef>
              <a:buClr>
                <a:srgbClr val="F2550E"/>
              </a:buClr>
            </a:pPr>
            <a:r>
              <a:rPr lang="en-US" sz="2200" dirty="0" smtClean="0">
                <a:latin typeface="Calibri" pitchFamily="34" charset="0"/>
              </a:rPr>
              <a:t>   cut for hay (25 to 30%)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Eastern </a:t>
            </a: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gamagrass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6/14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sp>
        <p:nvSpPr>
          <p:cNvPr id="9" name="Text Box 3"/>
          <p:cNvSpPr txBox="1">
            <a:spLocks noChangeArrowheads="1"/>
          </p:cNvSpPr>
          <p:nvPr/>
        </p:nvSpPr>
        <p:spPr bwMode="auto">
          <a:xfrm>
            <a:off x="381000" y="1027867"/>
            <a:ext cx="3276600" cy="5601533"/>
          </a:xfrm>
          <a:prstGeom prst="rect">
            <a:avLst/>
          </a:prstGeom>
          <a:noFill/>
          <a:ln w="9525">
            <a:noFill/>
            <a:miter lim="800000"/>
            <a:headEnd/>
            <a:tailEnd/>
          </a:ln>
        </p:spPr>
        <p:txBody>
          <a:bodyPr wrap="square">
            <a:spAutoFit/>
          </a:bodyPr>
          <a:lstStyle/>
          <a:p>
            <a:pPr>
              <a:spcBef>
                <a:spcPts val="0"/>
              </a:spcBef>
              <a:buClr>
                <a:srgbClr val="F2550E"/>
              </a:buClr>
              <a:buFont typeface="Wingdings" pitchFamily="2" charset="2"/>
              <a:buChar char="§"/>
            </a:pPr>
            <a:r>
              <a:rPr lang="en-US" sz="2200" dirty="0" smtClean="0">
                <a:latin typeface="Calibri" pitchFamily="34" charset="0"/>
              </a:rPr>
              <a:t> Optimal production </a:t>
            </a:r>
          </a:p>
          <a:p>
            <a:pPr>
              <a:spcBef>
                <a:spcPts val="0"/>
              </a:spcBef>
              <a:buClr>
                <a:srgbClr val="F2550E"/>
              </a:buClr>
            </a:pPr>
            <a:r>
              <a:rPr lang="en-US" sz="2200" dirty="0" smtClean="0">
                <a:latin typeface="Calibri" pitchFamily="34" charset="0"/>
              </a:rPr>
              <a:t>   March through mid-July</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A native that requires </a:t>
            </a:r>
          </a:p>
          <a:p>
            <a:pPr>
              <a:spcBef>
                <a:spcPts val="0"/>
              </a:spcBef>
              <a:buClr>
                <a:srgbClr val="F2550E"/>
              </a:buClr>
            </a:pPr>
            <a:r>
              <a:rPr lang="en-US" sz="2200" dirty="0" smtClean="0">
                <a:latin typeface="Calibri" pitchFamily="34" charset="0"/>
              </a:rPr>
              <a:t>   moist, fertile sites and a </a:t>
            </a:r>
          </a:p>
          <a:p>
            <a:pPr>
              <a:spcBef>
                <a:spcPts val="0"/>
              </a:spcBef>
              <a:buClr>
                <a:srgbClr val="F2550E"/>
              </a:buClr>
            </a:pPr>
            <a:r>
              <a:rPr lang="en-US" sz="2200" dirty="0" smtClean="0">
                <a:latin typeface="Calibri" pitchFamily="34" charset="0"/>
              </a:rPr>
              <a:t>   6 week chilling process </a:t>
            </a:r>
          </a:p>
          <a:p>
            <a:pPr>
              <a:spcBef>
                <a:spcPts val="0"/>
              </a:spcBef>
              <a:buClr>
                <a:srgbClr val="F2550E"/>
              </a:buClr>
            </a:pPr>
            <a:r>
              <a:rPr lang="en-US" sz="2200" dirty="0" smtClean="0">
                <a:latin typeface="Calibri" pitchFamily="34" charset="0"/>
              </a:rPr>
              <a:t>   before planting</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Highly productive in </a:t>
            </a:r>
          </a:p>
          <a:p>
            <a:pPr>
              <a:spcBef>
                <a:spcPts val="0"/>
              </a:spcBef>
              <a:buClr>
                <a:srgbClr val="F2550E"/>
              </a:buClr>
            </a:pPr>
            <a:r>
              <a:rPr lang="en-US" sz="2200" dirty="0" smtClean="0">
                <a:latin typeface="Calibri" pitchFamily="34" charset="0"/>
              </a:rPr>
              <a:t>   rotational grazing  </a:t>
            </a:r>
          </a:p>
          <a:p>
            <a:pPr>
              <a:spcBef>
                <a:spcPts val="0"/>
              </a:spcBef>
              <a:buClr>
                <a:srgbClr val="F2550E"/>
              </a:buClr>
            </a:pPr>
            <a:r>
              <a:rPr lang="en-US" sz="2200" dirty="0" smtClean="0">
                <a:latin typeface="Calibri" pitchFamily="34" charset="0"/>
              </a:rPr>
              <a:t>   system: Up to 4 lbs/day </a:t>
            </a:r>
          </a:p>
          <a:p>
            <a:pPr>
              <a:spcBef>
                <a:spcPts val="0"/>
              </a:spcBef>
              <a:buClr>
                <a:srgbClr val="F2550E"/>
              </a:buClr>
            </a:pPr>
            <a:r>
              <a:rPr lang="en-US" sz="2200" dirty="0" smtClean="0">
                <a:latin typeface="Calibri" pitchFamily="34" charset="0"/>
              </a:rPr>
              <a:t>   gain on steers</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Prefers full sun</a:t>
            </a:r>
            <a:br>
              <a:rPr lang="en-US" sz="2200" dirty="0" smtClean="0">
                <a:latin typeface="Calibri" pitchFamily="34" charset="0"/>
              </a:rPr>
            </a:br>
            <a:endParaRPr lang="en-US" sz="1800" dirty="0" smtClean="0">
              <a:latin typeface="Calibri" pitchFamily="34" charset="0"/>
            </a:endParaRPr>
          </a:p>
          <a:p>
            <a:pPr>
              <a:spcBef>
                <a:spcPts val="0"/>
              </a:spcBef>
              <a:buClr>
                <a:srgbClr val="F2550E"/>
              </a:buClr>
              <a:buFont typeface="Wingdings" pitchFamily="2" charset="2"/>
              <a:buChar char="§"/>
            </a:pPr>
            <a:r>
              <a:rPr lang="en-US" sz="2200" dirty="0" smtClean="0">
                <a:latin typeface="Calibri" pitchFamily="34" charset="0"/>
              </a:rPr>
              <a:t> Good for wildlife habitat</a:t>
            </a:r>
          </a:p>
          <a:p>
            <a:pPr>
              <a:spcBef>
                <a:spcPts val="0"/>
              </a:spcBef>
              <a:buClr>
                <a:srgbClr val="F2550E"/>
              </a:buClr>
              <a:buFont typeface="Wingdings" pitchFamily="2" charset="2"/>
              <a:buChar char="§"/>
            </a:pPr>
            <a:endParaRPr lang="en-US" sz="2200" dirty="0" smtClean="0">
              <a:latin typeface="Calibri" pitchFamily="34" charset="0"/>
            </a:endParaRPr>
          </a:p>
        </p:txBody>
      </p:sp>
      <p:pic>
        <p:nvPicPr>
          <p:cNvPr id="12290" name="Picture 2" descr="C:\Documents and Settings\jhamilton\My Documents\Silvopasture Course\Silvopasture_Pics\IMG_0644.jpg"/>
          <p:cNvPicPr>
            <a:picLocks noChangeAspect="1" noChangeArrowheads="1"/>
          </p:cNvPicPr>
          <p:nvPr/>
        </p:nvPicPr>
        <p:blipFill>
          <a:blip r:embed="rId4" cstate="print"/>
          <a:srcRect/>
          <a:stretch>
            <a:fillRect/>
          </a:stretch>
        </p:blipFill>
        <p:spPr bwMode="auto">
          <a:xfrm>
            <a:off x="3733800" y="1143000"/>
            <a:ext cx="4876800" cy="36576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White, Sub, and Crimson Clover</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7/14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0242" name="Picture 2" descr="C:\Documents and Settings\jhamilton\My Documents\Silvopasture Course\Silvopasture_Pics\IMG_0660.jpg"/>
          <p:cNvPicPr>
            <a:picLocks noChangeAspect="1" noChangeArrowheads="1"/>
          </p:cNvPicPr>
          <p:nvPr/>
        </p:nvPicPr>
        <p:blipFill>
          <a:blip r:embed="rId4" cstate="print"/>
          <a:srcRect l="19330" r="31579" b="33333"/>
          <a:stretch>
            <a:fillRect/>
          </a:stretch>
        </p:blipFill>
        <p:spPr bwMode="auto">
          <a:xfrm>
            <a:off x="4495800" y="1143000"/>
            <a:ext cx="4114800" cy="4191000"/>
          </a:xfrm>
          <a:prstGeom prst="rect">
            <a:avLst/>
          </a:prstGeom>
          <a:noFill/>
        </p:spPr>
      </p:pic>
      <p:sp>
        <p:nvSpPr>
          <p:cNvPr id="10" name="Text Box 3"/>
          <p:cNvSpPr txBox="1">
            <a:spLocks noChangeArrowheads="1"/>
          </p:cNvSpPr>
          <p:nvPr/>
        </p:nvSpPr>
        <p:spPr bwMode="auto">
          <a:xfrm>
            <a:off x="381000" y="1000065"/>
            <a:ext cx="4114800" cy="5324535"/>
          </a:xfrm>
          <a:prstGeom prst="rect">
            <a:avLst/>
          </a:prstGeom>
          <a:noFill/>
          <a:ln w="9525">
            <a:noFill/>
            <a:miter lim="800000"/>
            <a:headEnd/>
            <a:tailEnd/>
          </a:ln>
        </p:spPr>
        <p:txBody>
          <a:bodyPr wrap="square">
            <a:spAutoFit/>
          </a:bodyPr>
          <a:lstStyle/>
          <a:p>
            <a:pPr>
              <a:spcBef>
                <a:spcPts val="0"/>
              </a:spcBef>
              <a:buClr>
                <a:srgbClr val="F2550E"/>
              </a:buClr>
            </a:pPr>
            <a:r>
              <a:rPr lang="en-US" sz="2000" i="1" dirty="0" smtClean="0">
                <a:solidFill>
                  <a:schemeClr val="accent3"/>
                </a:solidFill>
                <a:latin typeface="Calibri" pitchFamily="34" charset="0"/>
              </a:rPr>
              <a:t>White Clover</a:t>
            </a:r>
          </a:p>
          <a:p>
            <a:pPr>
              <a:spcBef>
                <a:spcPts val="0"/>
              </a:spcBef>
              <a:buClr>
                <a:srgbClr val="F2550E"/>
              </a:buClr>
              <a:buFont typeface="Wingdings" pitchFamily="2" charset="2"/>
              <a:buChar char="§"/>
            </a:pPr>
            <a:r>
              <a:rPr lang="en-US" sz="2000" dirty="0" smtClean="0">
                <a:latin typeface="Calibri" pitchFamily="34" charset="0"/>
              </a:rPr>
              <a:t> Needs higher pH (6+)</a:t>
            </a:r>
          </a:p>
          <a:p>
            <a:pPr>
              <a:spcBef>
                <a:spcPts val="0"/>
              </a:spcBef>
              <a:buClr>
                <a:srgbClr val="F2550E"/>
              </a:buClr>
              <a:buFont typeface="Wingdings" pitchFamily="2" charset="2"/>
              <a:buChar char="§"/>
            </a:pPr>
            <a:r>
              <a:rPr lang="en-US" sz="2000" dirty="0" smtClean="0">
                <a:latin typeface="Calibri" pitchFamily="34" charset="0"/>
              </a:rPr>
              <a:t> Increases forage quality</a:t>
            </a:r>
          </a:p>
          <a:p>
            <a:pPr>
              <a:spcBef>
                <a:spcPts val="0"/>
              </a:spcBef>
              <a:buClr>
                <a:srgbClr val="F2550E"/>
              </a:buClr>
              <a:buFont typeface="Wingdings" pitchFamily="2" charset="2"/>
              <a:buChar char="§"/>
            </a:pPr>
            <a:r>
              <a:rPr lang="en-US" sz="2000" dirty="0" smtClean="0">
                <a:latin typeface="Calibri" pitchFamily="34" charset="0"/>
              </a:rPr>
              <a:t> Fixes nitrogen</a:t>
            </a:r>
          </a:p>
          <a:p>
            <a:pPr>
              <a:spcBef>
                <a:spcPts val="0"/>
              </a:spcBef>
              <a:buClr>
                <a:srgbClr val="F2550E"/>
              </a:buClr>
              <a:buFont typeface="Wingdings" pitchFamily="2" charset="2"/>
              <a:buChar char="§"/>
            </a:pPr>
            <a:r>
              <a:rPr lang="en-US" sz="2000" dirty="0" smtClean="0">
                <a:latin typeface="Calibri" pitchFamily="34" charset="0"/>
              </a:rPr>
              <a:t> Optimal production Oct. through </a:t>
            </a:r>
          </a:p>
          <a:p>
            <a:pPr>
              <a:spcBef>
                <a:spcPts val="0"/>
              </a:spcBef>
              <a:buClr>
                <a:srgbClr val="F2550E"/>
              </a:buClr>
            </a:pPr>
            <a:r>
              <a:rPr lang="en-US" sz="2000" dirty="0" smtClean="0">
                <a:latin typeface="Calibri" pitchFamily="34" charset="0"/>
              </a:rPr>
              <a:t>   mid November</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pPr>
            <a:r>
              <a:rPr lang="en-US" sz="2000" i="1" dirty="0" smtClean="0">
                <a:solidFill>
                  <a:schemeClr val="accent3"/>
                </a:solidFill>
                <a:latin typeface="Calibri" pitchFamily="34" charset="0"/>
              </a:rPr>
              <a:t>Sub clover</a:t>
            </a:r>
          </a:p>
          <a:p>
            <a:pPr>
              <a:spcBef>
                <a:spcPts val="0"/>
              </a:spcBef>
              <a:buClr>
                <a:srgbClr val="F2550E"/>
              </a:buClr>
              <a:buFont typeface="Wingdings" pitchFamily="2" charset="2"/>
              <a:buChar char="§"/>
            </a:pPr>
            <a:r>
              <a:rPr lang="en-US" sz="2000" dirty="0" smtClean="0">
                <a:latin typeface="Calibri" pitchFamily="34" charset="0"/>
              </a:rPr>
              <a:t> Needs fertile sites</a:t>
            </a:r>
          </a:p>
          <a:p>
            <a:pPr>
              <a:spcBef>
                <a:spcPts val="0"/>
              </a:spcBef>
              <a:buClr>
                <a:srgbClr val="F2550E"/>
              </a:buClr>
              <a:buFont typeface="Wingdings" pitchFamily="2" charset="2"/>
              <a:buChar char="§"/>
            </a:pPr>
            <a:r>
              <a:rPr lang="en-US" sz="2000" dirty="0" smtClean="0">
                <a:latin typeface="Calibri" pitchFamily="34" charset="0"/>
              </a:rPr>
              <a:t> Shade tolerant</a:t>
            </a:r>
          </a:p>
          <a:p>
            <a:pPr>
              <a:spcBef>
                <a:spcPts val="0"/>
              </a:spcBef>
              <a:buClr>
                <a:srgbClr val="F2550E"/>
              </a:buClr>
              <a:buFont typeface="Wingdings" pitchFamily="2" charset="2"/>
              <a:buChar char="§"/>
            </a:pPr>
            <a:r>
              <a:rPr lang="en-US" sz="2000" dirty="0" smtClean="0">
                <a:latin typeface="Calibri" pitchFamily="34" charset="0"/>
              </a:rPr>
              <a:t> Optimal production September-</a:t>
            </a:r>
          </a:p>
          <a:p>
            <a:pPr>
              <a:spcBef>
                <a:spcPts val="0"/>
              </a:spcBef>
              <a:buClr>
                <a:srgbClr val="F2550E"/>
              </a:buClr>
            </a:pPr>
            <a:r>
              <a:rPr lang="en-US" sz="2000" dirty="0" smtClean="0">
                <a:latin typeface="Calibri" pitchFamily="34" charset="0"/>
              </a:rPr>
              <a:t>   October</a:t>
            </a:r>
          </a:p>
          <a:p>
            <a:pPr>
              <a:spcBef>
                <a:spcPts val="0"/>
              </a:spcBef>
              <a:buClr>
                <a:srgbClr val="F2550E"/>
              </a:buClr>
              <a:buFont typeface="Wingdings" pitchFamily="2" charset="2"/>
              <a:buChar char="§"/>
            </a:pPr>
            <a:endParaRPr lang="en-US" sz="1800" dirty="0" smtClean="0">
              <a:latin typeface="Calibri" pitchFamily="34" charset="0"/>
            </a:endParaRPr>
          </a:p>
          <a:p>
            <a:pPr>
              <a:spcBef>
                <a:spcPts val="0"/>
              </a:spcBef>
              <a:buClr>
                <a:srgbClr val="F2550E"/>
              </a:buClr>
            </a:pPr>
            <a:r>
              <a:rPr lang="en-US" sz="2000" i="1" dirty="0" smtClean="0">
                <a:solidFill>
                  <a:schemeClr val="accent3"/>
                </a:solidFill>
                <a:latin typeface="Calibri" pitchFamily="34" charset="0"/>
              </a:rPr>
              <a:t>Crimson clover</a:t>
            </a:r>
          </a:p>
          <a:p>
            <a:pPr>
              <a:spcBef>
                <a:spcPts val="0"/>
              </a:spcBef>
              <a:buClr>
                <a:srgbClr val="F2550E"/>
              </a:buClr>
              <a:buFont typeface="Wingdings" pitchFamily="2" charset="2"/>
              <a:buChar char="§"/>
            </a:pPr>
            <a:r>
              <a:rPr lang="en-US" sz="2000" dirty="0" smtClean="0">
                <a:latin typeface="Calibri" pitchFamily="34" charset="0"/>
              </a:rPr>
              <a:t> Excellent winter forage to mix with </a:t>
            </a:r>
          </a:p>
          <a:p>
            <a:pPr>
              <a:spcBef>
                <a:spcPts val="0"/>
              </a:spcBef>
              <a:buClr>
                <a:srgbClr val="F2550E"/>
              </a:buClr>
            </a:pPr>
            <a:r>
              <a:rPr lang="en-US" sz="2000" dirty="0" smtClean="0">
                <a:latin typeface="Calibri" pitchFamily="34" charset="0"/>
              </a:rPr>
              <a:t>   other grasses</a:t>
            </a:r>
          </a:p>
          <a:p>
            <a:pPr>
              <a:spcBef>
                <a:spcPts val="0"/>
              </a:spcBef>
              <a:buClr>
                <a:srgbClr val="F2550E"/>
              </a:buClr>
              <a:buFont typeface="Wingdings" pitchFamily="2" charset="2"/>
              <a:buChar char="§"/>
            </a:pPr>
            <a:r>
              <a:rPr lang="en-US" sz="2000" dirty="0" smtClean="0">
                <a:latin typeface="Calibri" pitchFamily="34" charset="0"/>
              </a:rPr>
              <a:t> makes a good hay or cover crop</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Small grains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8/14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sp>
        <p:nvSpPr>
          <p:cNvPr id="9" name="Text Box 3"/>
          <p:cNvSpPr txBox="1">
            <a:spLocks noChangeArrowheads="1"/>
          </p:cNvSpPr>
          <p:nvPr/>
        </p:nvSpPr>
        <p:spPr bwMode="auto">
          <a:xfrm>
            <a:off x="381000" y="1143000"/>
            <a:ext cx="8382000" cy="1785104"/>
          </a:xfrm>
          <a:prstGeom prst="rect">
            <a:avLst/>
          </a:prstGeom>
          <a:noFill/>
          <a:ln w="9525">
            <a:noFill/>
            <a:miter lim="800000"/>
            <a:headEnd/>
            <a:tailEnd/>
          </a:ln>
        </p:spPr>
        <p:txBody>
          <a:bodyPr wrap="square">
            <a:spAutoFit/>
          </a:bodyPr>
          <a:lstStyle/>
          <a:p>
            <a:pPr>
              <a:spcBef>
                <a:spcPts val="0"/>
              </a:spcBef>
            </a:pPr>
            <a:r>
              <a:rPr lang="en-US" sz="2200" dirty="0" smtClean="0">
                <a:latin typeface="Calibri" pitchFamily="34" charset="0"/>
              </a:rPr>
              <a:t>Wheat, barley, oats, and rye are common small grain forages typically used as a supplement for growing cattle. </a:t>
            </a:r>
            <a:r>
              <a:rPr lang="en-US" sz="2200" dirty="0" smtClean="0">
                <a:latin typeface="Calibri" pitchFamily="34" charset="0"/>
              </a:rPr>
              <a:t> An </a:t>
            </a:r>
            <a:r>
              <a:rPr lang="en-US" sz="2200" dirty="0" smtClean="0">
                <a:latin typeface="Calibri" pitchFamily="34" charset="0"/>
              </a:rPr>
              <a:t>acre of small grain pasture can carry approximately 500 pounds of live weight per acre. </a:t>
            </a:r>
            <a:r>
              <a:rPr lang="en-US" sz="2200" dirty="0" smtClean="0">
                <a:latin typeface="Calibri" pitchFamily="34" charset="0"/>
              </a:rPr>
              <a:t> Weaned </a:t>
            </a:r>
            <a:r>
              <a:rPr lang="en-US" sz="2200" dirty="0" smtClean="0">
                <a:latin typeface="Calibri" pitchFamily="34" charset="0"/>
              </a:rPr>
              <a:t>calves can receive all needed protein and energy from good small grain pastures. </a:t>
            </a:r>
            <a:r>
              <a:rPr lang="en-US" sz="2200" dirty="0" smtClean="0">
                <a:latin typeface="Calibri" pitchFamily="34" charset="0"/>
              </a:rPr>
              <a:t> Wheat</a:t>
            </a:r>
            <a:r>
              <a:rPr lang="en-US" sz="2200" dirty="0" smtClean="0">
                <a:latin typeface="Calibri" pitchFamily="34" charset="0"/>
              </a:rPr>
              <a:t>, oats, and rye are good winter forages and cover crops.</a:t>
            </a:r>
          </a:p>
        </p:txBody>
      </p:sp>
      <p:pic>
        <p:nvPicPr>
          <p:cNvPr id="15364" name="Picture 4" descr="http://www.lazysranch.ca/images/seed-mustang-oats.jpg"/>
          <p:cNvPicPr>
            <a:picLocks noChangeAspect="1" noChangeArrowheads="1"/>
          </p:cNvPicPr>
          <p:nvPr/>
        </p:nvPicPr>
        <p:blipFill>
          <a:blip r:embed="rId4"/>
          <a:srcRect t="9969"/>
          <a:stretch>
            <a:fillRect/>
          </a:stretch>
        </p:blipFill>
        <p:spPr bwMode="auto">
          <a:xfrm>
            <a:off x="1676400" y="3352800"/>
            <a:ext cx="5715000" cy="275272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0"/>
            <a:ext cx="9144000" cy="6858000"/>
          </a:xfrm>
          <a:prstGeom prst="rect">
            <a:avLst/>
          </a:prstGeom>
          <a:solidFill>
            <a:srgbClr val="666633"/>
          </a:solidFill>
          <a:ln w="9525" algn="ctr">
            <a:noFill/>
            <a:round/>
            <a:headEnd/>
            <a:tailEnd/>
          </a:ln>
        </p:spPr>
        <p:txBody>
          <a:bodyPr/>
          <a:lstStyle/>
          <a:p>
            <a:pPr eaLnBrk="0" hangingPunct="0"/>
            <a:endParaRPr lang="en-US" sz="1600"/>
          </a:p>
        </p:txBody>
      </p:sp>
      <p:sp>
        <p:nvSpPr>
          <p:cNvPr id="21506" name="Rectangle 5"/>
          <p:cNvSpPr>
            <a:spLocks noChangeArrowheads="1"/>
          </p:cNvSpPr>
          <p:nvPr/>
        </p:nvSpPr>
        <p:spPr bwMode="auto">
          <a:xfrm>
            <a:off x="304800" y="838200"/>
            <a:ext cx="8534400" cy="5638800"/>
          </a:xfrm>
          <a:prstGeom prst="rect">
            <a:avLst/>
          </a:prstGeom>
          <a:solidFill>
            <a:schemeClr val="bg1"/>
          </a:solidFill>
          <a:ln w="9525" algn="ctr">
            <a:noFill/>
            <a:round/>
            <a:headEnd/>
            <a:tailEnd/>
          </a:ln>
        </p:spPr>
        <p:txBody>
          <a:bodyPr/>
          <a:lstStyle/>
          <a:p>
            <a:pPr eaLnBrk="0" hangingPunct="0"/>
            <a:endParaRPr lang="en-US" sz="1600"/>
          </a:p>
        </p:txBody>
      </p:sp>
      <p:sp>
        <p:nvSpPr>
          <p:cNvPr id="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Endophyte</a:t>
            </a: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 free fescue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1508" name="Picture 8"/>
          <p:cNvPicPr>
            <a:picLocks noChangeAspect="1" noChangeArrowheads="1"/>
          </p:cNvPicPr>
          <p:nvPr/>
        </p:nvPicPr>
        <p:blipFill>
          <a:blip r:embed="rId3"/>
          <a:srcRect/>
          <a:stretch>
            <a:fillRect/>
          </a:stretch>
        </p:blipFill>
        <p:spPr bwMode="auto">
          <a:xfrm>
            <a:off x="304800" y="6324600"/>
            <a:ext cx="8534400" cy="228600"/>
          </a:xfrm>
          <a:prstGeom prst="rect">
            <a:avLst/>
          </a:prstGeom>
          <a:noFill/>
          <a:ln w="9525">
            <a:noFill/>
            <a:miter lim="800000"/>
            <a:headEnd/>
            <a:tailEnd/>
          </a:ln>
        </p:spPr>
      </p:pic>
      <p:sp>
        <p:nvSpPr>
          <p:cNvPr id="21509" name="Text Box 3"/>
          <p:cNvSpPr txBox="1">
            <a:spLocks noChangeArrowheads="1"/>
          </p:cNvSpPr>
          <p:nvPr/>
        </p:nvSpPr>
        <p:spPr bwMode="auto">
          <a:xfrm>
            <a:off x="381000" y="1143000"/>
            <a:ext cx="4572000" cy="5170646"/>
          </a:xfrm>
          <a:prstGeom prst="rect">
            <a:avLst/>
          </a:prstGeom>
          <a:noFill/>
          <a:ln w="9525">
            <a:noFill/>
            <a:miter lim="800000"/>
            <a:headEnd/>
            <a:tailEnd/>
          </a:ln>
        </p:spPr>
        <p:txBody>
          <a:bodyPr wrap="square">
            <a:spAutoFit/>
          </a:bodyPr>
          <a:lstStyle/>
          <a:p>
            <a:pPr>
              <a:spcBef>
                <a:spcPts val="0"/>
              </a:spcBef>
            </a:pPr>
            <a:r>
              <a:rPr lang="en-US" sz="2200" dirty="0" smtClean="0">
                <a:latin typeface="Calibri" pitchFamily="34" charset="0"/>
              </a:rPr>
              <a:t>Fescue is one of the most commonly planted cool season perennial grasses for livestock forage.</a:t>
            </a:r>
          </a:p>
          <a:p>
            <a:pPr>
              <a:spcBef>
                <a:spcPts val="0"/>
              </a:spcBef>
            </a:pPr>
            <a:endParaRPr lang="en-US" sz="2200" dirty="0" smtClean="0">
              <a:latin typeface="Calibri" pitchFamily="34" charset="0"/>
            </a:endParaRPr>
          </a:p>
          <a:p>
            <a:pPr>
              <a:spcBef>
                <a:spcPts val="0"/>
              </a:spcBef>
            </a:pPr>
            <a:r>
              <a:rPr lang="en-US" sz="2200" dirty="0" smtClean="0">
                <a:latin typeface="Calibri" pitchFamily="34" charset="0"/>
              </a:rPr>
              <a:t>A naturally occurring </a:t>
            </a:r>
            <a:r>
              <a:rPr lang="en-US" sz="2200" dirty="0" err="1" smtClean="0">
                <a:latin typeface="Calibri" pitchFamily="34" charset="0"/>
              </a:rPr>
              <a:t>endophyte</a:t>
            </a:r>
            <a:r>
              <a:rPr lang="en-US" sz="2200" dirty="0" smtClean="0">
                <a:latin typeface="Calibri" pitchFamily="34" charset="0"/>
              </a:rPr>
              <a:t> fungus can cause "fescue </a:t>
            </a:r>
            <a:r>
              <a:rPr lang="en-US" sz="2200" dirty="0" err="1" smtClean="0">
                <a:latin typeface="Calibri" pitchFamily="34" charset="0"/>
              </a:rPr>
              <a:t>toxicosis</a:t>
            </a:r>
            <a:r>
              <a:rPr lang="en-US" sz="2200" dirty="0" smtClean="0">
                <a:latin typeface="Calibri" pitchFamily="34" charset="0"/>
              </a:rPr>
              <a:t>"  leading to poor weight gain and reproduction in animals consuming the forage.</a:t>
            </a:r>
          </a:p>
          <a:p>
            <a:pPr>
              <a:spcBef>
                <a:spcPts val="0"/>
              </a:spcBef>
            </a:pPr>
            <a:endParaRPr lang="en-US" sz="2200" dirty="0" smtClean="0">
              <a:latin typeface="Calibri" pitchFamily="34" charset="0"/>
            </a:endParaRPr>
          </a:p>
          <a:p>
            <a:pPr>
              <a:spcBef>
                <a:spcPts val="0"/>
              </a:spcBef>
            </a:pPr>
            <a:r>
              <a:rPr lang="en-US" sz="2200" dirty="0" smtClean="0">
                <a:latin typeface="Calibri" pitchFamily="34" charset="0"/>
              </a:rPr>
              <a:t>For fescue, it is recommended that you plant or reestablish pasture with </a:t>
            </a:r>
            <a:r>
              <a:rPr lang="en-US" sz="2200" dirty="0" err="1" smtClean="0">
                <a:latin typeface="Calibri" pitchFamily="34" charset="0"/>
              </a:rPr>
              <a:t>endophyte</a:t>
            </a:r>
            <a:r>
              <a:rPr lang="en-US" sz="2200" dirty="0" smtClean="0">
                <a:latin typeface="Calibri" pitchFamily="34" charset="0"/>
              </a:rPr>
              <a:t> free varieties. However, this is up to producer.</a:t>
            </a:r>
          </a:p>
          <a:p>
            <a:pPr eaLnBrk="0" hangingPunct="0"/>
            <a:endParaRPr lang="en-US" sz="2200" dirty="0">
              <a:solidFill>
                <a:srgbClr val="00FF00"/>
              </a:solidFill>
              <a:latin typeface="Calibri" pitchFamily="34" charset="0"/>
            </a:endParaRPr>
          </a:p>
        </p:txBody>
      </p:sp>
      <p:sp>
        <p:nvSpPr>
          <p:cNvPr id="12" name="Text Box 8"/>
          <p:cNvSpPr txBox="1">
            <a:spLocks noChangeArrowheads="1"/>
          </p:cNvSpPr>
          <p:nvPr/>
        </p:nvSpPr>
        <p:spPr bwMode="auto">
          <a:xfrm>
            <a:off x="0" y="6553200"/>
            <a:ext cx="9144000" cy="276225"/>
          </a:xfrm>
          <a:prstGeom prst="rect">
            <a:avLst/>
          </a:prstGeom>
          <a:noFill/>
          <a:ln w="9525">
            <a:noFill/>
            <a:miter lim="800000"/>
            <a:headEnd/>
            <a:tailEnd/>
          </a:ln>
          <a:effectLst/>
        </p:spPr>
        <p:txBody>
          <a:bodyPr>
            <a:spAutoFit/>
          </a:bodyPr>
          <a:lstStyle/>
          <a:p>
            <a:pPr algn="ctr">
              <a:defRPr/>
            </a:pP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{Lecture 6a}       </a:t>
            </a:r>
            <a:r>
              <a:rPr lang="en-US" sz="1200" dirty="0">
                <a:solidFill>
                  <a:schemeClr val="bg2"/>
                </a:solidFill>
                <a:effectLst>
                  <a:outerShdw blurRad="38100" dist="38100" dir="2700000" algn="tl">
                    <a:srgbClr val="000000">
                      <a:alpha val="43137"/>
                    </a:srgbClr>
                  </a:outerShdw>
                </a:effectLst>
                <a:latin typeface="Calibri" pitchFamily="34" charset="0"/>
                <a:cs typeface="+mn-cs"/>
              </a:rPr>
              <a:t>Slide: </a:t>
            </a:r>
            <a:r>
              <a:rPr lang="en-US" sz="1200" dirty="0" smtClean="0">
                <a:solidFill>
                  <a:schemeClr val="bg2"/>
                </a:solidFill>
                <a:effectLst>
                  <a:outerShdw blurRad="38100" dist="38100" dir="2700000" algn="tl">
                    <a:srgbClr val="000000">
                      <a:alpha val="43137"/>
                    </a:srgbClr>
                  </a:outerShdw>
                </a:effectLst>
                <a:latin typeface="Calibri" pitchFamily="34" charset="0"/>
                <a:cs typeface="+mn-cs"/>
              </a:rPr>
              <a:t>9/14</a:t>
            </a:r>
            <a:endParaRPr lang="en-US" sz="1200" dirty="0">
              <a:solidFill>
                <a:schemeClr val="bg2"/>
              </a:solidFill>
              <a:effectLst>
                <a:outerShdw blurRad="38100" dist="38100" dir="2700000" algn="tl">
                  <a:srgbClr val="000000">
                    <a:alpha val="43137"/>
                  </a:srgbClr>
                </a:outerShdw>
              </a:effectLst>
              <a:latin typeface="Calibri" pitchFamily="34" charset="0"/>
              <a:cs typeface="+mn-cs"/>
            </a:endParaRPr>
          </a:p>
        </p:txBody>
      </p:sp>
      <p:sp>
        <p:nvSpPr>
          <p:cNvPr id="21511" name="Isosceles Triangle 12"/>
          <p:cNvSpPr>
            <a:spLocks noChangeArrowheads="1"/>
          </p:cNvSpPr>
          <p:nvPr/>
        </p:nvSpPr>
        <p:spPr bwMode="auto">
          <a:xfrm rot="5400000" flipH="1">
            <a:off x="355600" y="419100"/>
            <a:ext cx="203200" cy="152400"/>
          </a:xfrm>
          <a:prstGeom prst="triangle">
            <a:avLst>
              <a:gd name="adj" fmla="val 50000"/>
            </a:avLst>
          </a:prstGeom>
          <a:solidFill>
            <a:srgbClr val="F2550E"/>
          </a:solidFill>
          <a:ln w="9525" algn="ctr">
            <a:noFill/>
            <a:round/>
            <a:headEnd/>
            <a:tailEnd/>
          </a:ln>
        </p:spPr>
        <p:txBody>
          <a:bodyPr/>
          <a:lstStyle/>
          <a:p>
            <a:pPr eaLnBrk="0" hangingPunct="0"/>
            <a:endParaRPr lang="en-US" sz="1600"/>
          </a:p>
        </p:txBody>
      </p:sp>
      <p:pic>
        <p:nvPicPr>
          <p:cNvPr id="12290" name="Picture 2" descr="Tall fescue is a perennial bunch grass and is one of the most dominant forage "/>
          <p:cNvPicPr>
            <a:picLocks noChangeAspect="1" noChangeArrowheads="1"/>
          </p:cNvPicPr>
          <p:nvPr/>
        </p:nvPicPr>
        <p:blipFill>
          <a:blip r:embed="rId4"/>
          <a:srcRect/>
          <a:stretch>
            <a:fillRect/>
          </a:stretch>
        </p:blipFill>
        <p:spPr bwMode="auto">
          <a:xfrm>
            <a:off x="5410200" y="1180656"/>
            <a:ext cx="3000375" cy="2248344"/>
          </a:xfrm>
          <a:prstGeom prst="rect">
            <a:avLst/>
          </a:prstGeom>
          <a:noFill/>
        </p:spPr>
      </p:pic>
      <p:pic>
        <p:nvPicPr>
          <p:cNvPr id="12292" name="Picture 4" descr="http://images.meredith.com/ag/images/2008/01/l_0110BIhay02.jpg"/>
          <p:cNvPicPr>
            <a:picLocks noChangeAspect="1" noChangeArrowheads="1"/>
          </p:cNvPicPr>
          <p:nvPr/>
        </p:nvPicPr>
        <p:blipFill>
          <a:blip r:embed="rId5"/>
          <a:srcRect/>
          <a:stretch>
            <a:fillRect/>
          </a:stretch>
        </p:blipFill>
        <p:spPr bwMode="auto">
          <a:xfrm>
            <a:off x="5334000" y="3657600"/>
            <a:ext cx="3200400" cy="24003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11859</TotalTime>
  <Words>733</Words>
  <Application>Microsoft PowerPoint</Application>
  <PresentationFormat>On-screen Show (4:3)</PresentationFormat>
  <Paragraphs>137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Labor in North Carolina’s Forest Industry: A Proposed Study of Employer and Laborer Perspectives</dc:title>
  <dc:creator>James Victor Hamilton, Jr.</dc:creator>
  <cp:lastModifiedBy>Jim</cp:lastModifiedBy>
  <cp:revision>568</cp:revision>
  <dcterms:created xsi:type="dcterms:W3CDTF">2000-11-29T03:59:23Z</dcterms:created>
  <dcterms:modified xsi:type="dcterms:W3CDTF">2009-03-24T00:31:50Z</dcterms:modified>
</cp:coreProperties>
</file>