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75" r:id="rId2"/>
    <p:sldId id="264" r:id="rId3"/>
    <p:sldId id="265" r:id="rId4"/>
    <p:sldId id="266" r:id="rId5"/>
    <p:sldId id="267" r:id="rId6"/>
    <p:sldId id="268" r:id="rId7"/>
    <p:sldId id="269" r:id="rId8"/>
    <p:sldId id="270" r:id="rId9"/>
    <p:sldId id="271" r:id="rId10"/>
    <p:sldId id="272" r:id="rId11"/>
    <p:sldId id="273" r:id="rId12"/>
    <p:sldId id="274" r:id="rId13"/>
    <p:sldId id="27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50E"/>
    <a:srgbClr val="F0D00E"/>
    <a:srgbClr val="0C5039"/>
    <a:srgbClr val="0E6246"/>
    <a:srgbClr val="1E644D"/>
    <a:srgbClr val="FF6600"/>
    <a:srgbClr val="D16901"/>
    <a:srgbClr val="2A4F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51" autoAdjust="0"/>
    <p:restoredTop sz="94491" autoAdjust="0"/>
  </p:normalViewPr>
  <p:slideViewPr>
    <p:cSldViewPr>
      <p:cViewPr>
        <p:scale>
          <a:sx n="70" d="100"/>
          <a:sy n="70" d="100"/>
        </p:scale>
        <p:origin x="-1758"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7" d="100"/>
          <a:sy n="57" d="100"/>
        </p:scale>
        <p:origin x="-183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C0348009-DEED-429C-A8B8-838C0FE888D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77583BD0-C21F-493E-968B-4BD728FA37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7583BD0-C21F-493E-968B-4BD728FA37E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70928-2656-4FD9-98E9-323410A165CA}"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F43AA5-856E-40A2-9386-EF2AEE55B1F0}"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A7B2EC-481D-4E06-B624-33A863FBD1E2}"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446B9-A40A-4461-95A7-5684EDAED67E}"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8CA353-5DBF-445A-83A6-25A623D26CA5}"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CF8731-DE9E-4098-9027-F75E44986D18}"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E574B2-169B-4806-931A-ADBE3C07741B}"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A9D497-51B3-4D98-B79D-BAA4341B80F7}"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16D803-8A11-4B6A-9C47-3FA7D8018D7E}"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CA391E-C743-4D45-B98A-ABC5114F69EA}"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908643-FFD0-4D64-96EB-31EAE6618F89}"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168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defRPr>
            </a:lvl1pPr>
          </a:lstStyle>
          <a:p>
            <a:pPr>
              <a:defRPr/>
            </a:pPr>
            <a:fld id="{026EE60D-5C24-45CD-8C15-8D5C6A0740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www.dfr.state.nc.us/publications/fm39.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9" name="Rectangle 16"/>
          <p:cNvSpPr>
            <a:spLocks noChangeArrowheads="1"/>
          </p:cNvSpPr>
          <p:nvPr/>
        </p:nvSpPr>
        <p:spPr bwMode="auto">
          <a:xfrm>
            <a:off x="0" y="609600"/>
            <a:ext cx="9144000" cy="533400"/>
          </a:xfrm>
          <a:prstGeom prst="rect">
            <a:avLst/>
          </a:prstGeom>
          <a:noFill/>
          <a:ln w="9525">
            <a:noFill/>
            <a:miter lim="800000"/>
            <a:headEnd/>
            <a:tailEnd/>
          </a:ln>
        </p:spPr>
        <p:txBody>
          <a:bodyPr anchor="ctr"/>
          <a:lstStyle/>
          <a:p>
            <a:pPr algn="ctr" eaLnBrk="0" hangingPunct="0">
              <a:defRPr/>
            </a:pPr>
            <a:r>
              <a:rPr lang="en-US" sz="2400" dirty="0" smtClean="0">
                <a:solidFill>
                  <a:schemeClr val="bg1"/>
                </a:solidFill>
                <a:effectLst>
                  <a:outerShdw blurRad="50800" dist="38100" dir="2700000" algn="tl" rotWithShape="0">
                    <a:prstClr val="black">
                      <a:alpha val="40000"/>
                    </a:prstClr>
                  </a:outerShdw>
                </a:effectLst>
                <a:latin typeface="Calibri" pitchFamily="34" charset="0"/>
                <a:ea typeface="Estrangelo Edessa" pitchFamily="66"/>
                <a:cs typeface="Times New Roman" pitchFamily="18" charset="0"/>
              </a:rPr>
              <a:t>module #3</a:t>
            </a:r>
          </a:p>
          <a:p>
            <a:pPr algn="ctr" eaLnBrk="0" hangingPunct="0">
              <a:defRPr/>
            </a:pPr>
            <a:r>
              <a:rPr lang="en-US" sz="3200" dirty="0" smtClean="0">
                <a:solidFill>
                  <a:schemeClr val="bg1"/>
                </a:solidFill>
                <a:effectLst>
                  <a:outerShdw blurRad="50800" dist="38100" dir="2700000" algn="tl" rotWithShape="0">
                    <a:prstClr val="black">
                      <a:alpha val="40000"/>
                    </a:prstClr>
                  </a:outerShdw>
                </a:effectLst>
                <a:latin typeface="Times New Roman" pitchFamily="18" charset="0"/>
                <a:ea typeface="Estrangelo Edessa" pitchFamily="66"/>
                <a:cs typeface="Times New Roman" pitchFamily="18" charset="0"/>
              </a:rPr>
              <a:t>Pine Species for Silvopasture</a:t>
            </a:r>
            <a:endParaRPr lang="en-US" sz="3200" dirty="0">
              <a:solidFill>
                <a:schemeClr val="bg1"/>
              </a:solidFill>
              <a:effectLst>
                <a:outerShdw blurRad="50800" dist="38100" dir="2700000" algn="tl" rotWithShape="0">
                  <a:prstClr val="black">
                    <a:alpha val="40000"/>
                  </a:prstClr>
                </a:outerShdw>
              </a:effectLst>
              <a:latin typeface="Times New Roman" pitchFamily="18" charset="0"/>
              <a:ea typeface="Estrangelo Edessa" pitchFamily="66"/>
              <a:cs typeface="Times New Roman" pitchFamily="18" charset="0"/>
            </a:endParaRPr>
          </a:p>
        </p:txBody>
      </p:sp>
      <p:sp>
        <p:nvSpPr>
          <p:cNvPr id="10" name="Rectangle 16"/>
          <p:cNvSpPr txBox="1">
            <a:spLocks noChangeArrowheads="1"/>
          </p:cNvSpPr>
          <p:nvPr/>
        </p:nvSpPr>
        <p:spPr bwMode="auto">
          <a:xfrm>
            <a:off x="0" y="6019800"/>
            <a:ext cx="9144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Pine </a:t>
            </a:r>
            <a:r>
              <a:rPr kumimoji="0" lang="en-US" sz="2800" b="0" i="0" u="none" strike="noStrike" kern="0" cap="none" spc="0" normalizeH="0" baseline="0" noProof="0" dirty="0" err="1"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Silvopasture</a:t>
            </a:r>
            <a:r>
              <a:rPr kumimoji="0" lang="en-US" sz="2800" b="0" i="0" u="none" strike="noStrike" kern="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Times New Roman" pitchFamily="18" charset="0"/>
                <a:ea typeface="Estrangelo Edessa" pitchFamily="66"/>
                <a:cs typeface="Times New Roman" pitchFamily="18" charset="0"/>
              </a:rPr>
              <a:t> in the Southeast </a:t>
            </a:r>
          </a:p>
        </p:txBody>
      </p:sp>
      <p:pic>
        <p:nvPicPr>
          <p:cNvPr id="1026" name="Picture 2" descr="C:\Documents and Settings\jhamilton\My Documents\Silvopasture Course\Silvopasture_Pics\IMG_0672.jpg"/>
          <p:cNvPicPr>
            <a:picLocks noChangeAspect="1" noChangeArrowheads="1"/>
          </p:cNvPicPr>
          <p:nvPr/>
        </p:nvPicPr>
        <p:blipFill>
          <a:blip r:embed="rId3" cstate="print"/>
          <a:srcRect t="3463" b="11688"/>
          <a:stretch>
            <a:fillRect/>
          </a:stretch>
        </p:blipFill>
        <p:spPr bwMode="auto">
          <a:xfrm>
            <a:off x="1066800" y="1447800"/>
            <a:ext cx="7064829" cy="4495800"/>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pic>
        <p:nvPicPr>
          <p:cNvPr id="6146" name="Picture 2" descr="http://www.na.fs.fed.us/spfo/pubs/silvics_manual/Volume_1/pinus/palustris.jpg"/>
          <p:cNvPicPr>
            <a:picLocks noChangeAspect="1" noChangeArrowheads="1"/>
          </p:cNvPicPr>
          <p:nvPr/>
        </p:nvPicPr>
        <p:blipFill>
          <a:blip r:embed="rId4"/>
          <a:srcRect/>
          <a:stretch>
            <a:fillRect/>
          </a:stretch>
        </p:blipFill>
        <p:spPr bwMode="auto">
          <a:xfrm>
            <a:off x="585842" y="1828800"/>
            <a:ext cx="4671958" cy="3276600"/>
          </a:xfrm>
          <a:prstGeom prst="rect">
            <a:avLst/>
          </a:prstGeom>
          <a:noFill/>
        </p:spPr>
      </p:pic>
      <p:sp>
        <p:nvSpPr>
          <p:cNvPr id="8" name="TextBox 7"/>
          <p:cNvSpPr txBox="1"/>
          <p:nvPr/>
        </p:nvSpPr>
        <p:spPr>
          <a:xfrm>
            <a:off x="5486400" y="1676400"/>
            <a:ext cx="2971800" cy="4647426"/>
          </a:xfrm>
          <a:prstGeom prst="rect">
            <a:avLst/>
          </a:prstGeom>
          <a:noFill/>
        </p:spPr>
        <p:txBody>
          <a:bodyPr wrap="square" rtlCol="0">
            <a:spAutoFit/>
          </a:bodyPr>
          <a:lstStyle/>
          <a:p>
            <a:r>
              <a:rPr lang="en-US" sz="2200" dirty="0" smtClean="0">
                <a:latin typeface="Calibri" pitchFamily="34" charset="0"/>
              </a:rPr>
              <a:t>Longleaf used to cover around 2/3 of the southeast and can be planted on a wide variety of sites.</a:t>
            </a:r>
          </a:p>
          <a:p>
            <a:endParaRPr lang="en-US" sz="2200" dirty="0" smtClean="0">
              <a:latin typeface="Calibri" pitchFamily="34" charset="0"/>
            </a:endParaRPr>
          </a:p>
          <a:p>
            <a:r>
              <a:rPr lang="en-US" sz="2200" dirty="0" smtClean="0">
                <a:latin typeface="Calibri" pitchFamily="34" charset="0"/>
              </a:rPr>
              <a:t>It is well-suited for dry and infertile soils, but does not grow well in flooded, saturated, or heavy clay soils.</a:t>
            </a:r>
          </a:p>
          <a:p>
            <a:endParaRPr lang="en-US" dirty="0" smtClean="0"/>
          </a:p>
          <a:p>
            <a:endParaRPr lang="en-US" dirty="0" smtClean="0"/>
          </a:p>
          <a:p>
            <a:endParaRPr lang="en-US" dirty="0" smtClean="0"/>
          </a:p>
        </p:txBody>
      </p:sp>
      <p:sp>
        <p:nvSpPr>
          <p:cNvPr id="15"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10/13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Longleaf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7" name="Isosceles Triangle 16"/>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5"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7" name="Rectangle 6"/>
          <p:cNvSpPr/>
          <p:nvPr/>
        </p:nvSpPr>
        <p:spPr>
          <a:xfrm>
            <a:off x="609600" y="1295400"/>
            <a:ext cx="4114800" cy="3477875"/>
          </a:xfrm>
          <a:prstGeom prst="rect">
            <a:avLst/>
          </a:prstGeom>
        </p:spPr>
        <p:txBody>
          <a:bodyPr wrap="square">
            <a:spAutoFit/>
          </a:bodyPr>
          <a:lstStyle/>
          <a:p>
            <a:r>
              <a:rPr lang="en-US" sz="2200" dirty="0" smtClean="0">
                <a:latin typeface="Calibri" pitchFamily="34" charset="0"/>
              </a:rPr>
              <a:t>Site preparation is important to remove competition. Burning, herbicide control, and/or scalping the soil will help longleaf establish quicker.</a:t>
            </a:r>
          </a:p>
          <a:p>
            <a:endParaRPr lang="en-US" sz="2200" dirty="0" smtClean="0">
              <a:latin typeface="Calibri" pitchFamily="34" charset="0"/>
            </a:endParaRPr>
          </a:p>
          <a:p>
            <a:r>
              <a:rPr lang="en-US" sz="2200" dirty="0" smtClean="0">
                <a:latin typeface="Calibri" pitchFamily="34" charset="0"/>
              </a:rPr>
              <a:t>Seedlings planted in the late fall tend to survive and grow better due to reduced competition. </a:t>
            </a:r>
          </a:p>
          <a:p>
            <a:endParaRPr lang="en-US" sz="2200" dirty="0" smtClean="0"/>
          </a:p>
        </p:txBody>
      </p:sp>
      <p:sp>
        <p:nvSpPr>
          <p:cNvPr id="8" name="TextBox 7"/>
          <p:cNvSpPr txBox="1"/>
          <p:nvPr/>
        </p:nvSpPr>
        <p:spPr>
          <a:xfrm>
            <a:off x="3352800" y="5562600"/>
            <a:ext cx="5219476" cy="584775"/>
          </a:xfrm>
          <a:prstGeom prst="rect">
            <a:avLst/>
          </a:prstGeom>
          <a:noFill/>
        </p:spPr>
        <p:txBody>
          <a:bodyPr wrap="square" rtlCol="0">
            <a:spAutoFit/>
          </a:bodyPr>
          <a:lstStyle/>
          <a:p>
            <a:pPr algn="r"/>
            <a:r>
              <a:rPr lang="en-US" sz="1600" dirty="0" smtClean="0">
                <a:latin typeface="Calibri" pitchFamily="34" charset="0"/>
              </a:rPr>
              <a:t>For more information on longleaf establishment: </a:t>
            </a:r>
            <a:r>
              <a:rPr lang="en-US" sz="1600" dirty="0" smtClean="0">
                <a:latin typeface="Calibri" pitchFamily="34" charset="0"/>
                <a:hlinkClick r:id="rId4"/>
              </a:rPr>
              <a:t>http://www.dfr.state.nc.us/publications/fm39.pdf</a:t>
            </a:r>
            <a:r>
              <a:rPr lang="en-US" sz="1600" dirty="0" smtClean="0">
                <a:latin typeface="Calibri" pitchFamily="34" charset="0"/>
              </a:rPr>
              <a:t> </a:t>
            </a:r>
            <a:endParaRPr lang="en-US" sz="1600" dirty="0">
              <a:latin typeface="Calibri" pitchFamily="34" charset="0"/>
            </a:endParaRPr>
          </a:p>
        </p:txBody>
      </p:sp>
      <p:pic>
        <p:nvPicPr>
          <p:cNvPr id="5124" name="Picture 4" descr="http://www.al.nrcs.usda.gov/technical/photo/for/mngt/stripdisk.jpg"/>
          <p:cNvPicPr>
            <a:picLocks noChangeAspect="1" noChangeArrowheads="1"/>
          </p:cNvPicPr>
          <p:nvPr/>
        </p:nvPicPr>
        <p:blipFill>
          <a:blip r:embed="rId5"/>
          <a:srcRect b="7901"/>
          <a:stretch>
            <a:fillRect/>
          </a:stretch>
        </p:blipFill>
        <p:spPr bwMode="auto">
          <a:xfrm>
            <a:off x="4800600" y="1447800"/>
            <a:ext cx="3746500" cy="3886200"/>
          </a:xfrm>
          <a:prstGeom prst="rect">
            <a:avLst/>
          </a:prstGeom>
          <a:noFill/>
        </p:spPr>
      </p:pic>
      <p:pic>
        <p:nvPicPr>
          <p:cNvPr id="16" name="Picture 2"/>
          <p:cNvPicPr>
            <a:picLocks noChangeAspect="1" noChangeArrowheads="1"/>
          </p:cNvPicPr>
          <p:nvPr/>
        </p:nvPicPr>
        <p:blipFill>
          <a:blip r:embed="rId6" cstate="email"/>
          <a:srcRect/>
          <a:stretch>
            <a:fillRect/>
          </a:stretch>
        </p:blipFill>
        <p:spPr bwMode="auto">
          <a:xfrm>
            <a:off x="3962400" y="5410200"/>
            <a:ext cx="533400" cy="533400"/>
          </a:xfrm>
          <a:prstGeom prst="rect">
            <a:avLst/>
          </a:prstGeom>
          <a:noFill/>
          <a:ln w="9525">
            <a:noFill/>
            <a:miter lim="800000"/>
            <a:headEnd/>
            <a:tailEnd/>
          </a:ln>
          <a:effectLst/>
        </p:spPr>
      </p:pic>
      <p:sp>
        <p:nvSpPr>
          <p:cNvPr id="17"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11/13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Longleaf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9" name="Isosceles Triangle 18"/>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7" name="Rectangle 6"/>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4098" name="Picture 2" descr="http://www.al.nrcs.usda.gov/technical/photo/for/mngt/longleaf_dothan.jpg"/>
          <p:cNvPicPr>
            <a:picLocks noChangeAspect="1" noChangeArrowheads="1"/>
          </p:cNvPicPr>
          <p:nvPr/>
        </p:nvPicPr>
        <p:blipFill>
          <a:blip r:embed="rId3" cstate="screen"/>
          <a:srcRect/>
          <a:stretch>
            <a:fillRect/>
          </a:stretch>
        </p:blipFill>
        <p:spPr bwMode="auto">
          <a:xfrm>
            <a:off x="4756265" y="1371600"/>
            <a:ext cx="3549535" cy="4648200"/>
          </a:xfrm>
          <a:prstGeom prst="rect">
            <a:avLst/>
          </a:prstGeom>
          <a:noFill/>
        </p:spPr>
      </p:pic>
      <p:sp>
        <p:nvSpPr>
          <p:cNvPr id="8" name="TextBox 7"/>
          <p:cNvSpPr txBox="1"/>
          <p:nvPr/>
        </p:nvSpPr>
        <p:spPr>
          <a:xfrm>
            <a:off x="381001" y="1371600"/>
            <a:ext cx="4267199" cy="3139321"/>
          </a:xfrm>
          <a:prstGeom prst="rect">
            <a:avLst/>
          </a:prstGeom>
          <a:noFill/>
        </p:spPr>
        <p:txBody>
          <a:bodyPr wrap="square" rtlCol="0">
            <a:spAutoFit/>
          </a:bodyPr>
          <a:lstStyle/>
          <a:p>
            <a:r>
              <a:rPr lang="en-US" sz="2200" i="1" dirty="0" smtClean="0">
                <a:latin typeface="Calibri" pitchFamily="34" charset="0"/>
              </a:rPr>
              <a:t>Other considerations</a:t>
            </a:r>
          </a:p>
          <a:p>
            <a:endParaRPr lang="en-US" sz="2200" dirty="0" smtClean="0">
              <a:latin typeface="Calibri" pitchFamily="34" charset="0"/>
            </a:endParaRPr>
          </a:p>
          <a:p>
            <a:r>
              <a:rPr lang="en-US" sz="2200" dirty="0" smtClean="0">
                <a:latin typeface="Calibri" pitchFamily="34" charset="0"/>
              </a:rPr>
              <a:t>Can begin yielding chip-and-saw and saw timber from 30-45 years</a:t>
            </a:r>
          </a:p>
          <a:p>
            <a:endParaRPr lang="en-US" sz="2200" dirty="0" smtClean="0">
              <a:latin typeface="Calibri" pitchFamily="34" charset="0"/>
            </a:endParaRPr>
          </a:p>
          <a:p>
            <a:r>
              <a:rPr lang="en-US" sz="2200" dirty="0" smtClean="0">
                <a:latin typeface="Calibri" pitchFamily="34" charset="0"/>
              </a:rPr>
              <a:t>Produces high-quality pine straw for additional income</a:t>
            </a:r>
          </a:p>
          <a:p>
            <a:endParaRPr lang="en-US" sz="2200" dirty="0" smtClean="0"/>
          </a:p>
          <a:p>
            <a:endParaRPr lang="en-US" sz="2200" dirty="0"/>
          </a:p>
        </p:txBody>
      </p:sp>
      <p:sp>
        <p:nvSpPr>
          <p:cNvPr id="11"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12/13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pic>
        <p:nvPicPr>
          <p:cNvPr id="12" name="Picture 8"/>
          <p:cNvPicPr>
            <a:picLocks noChangeAspect="1" noChangeArrowheads="1"/>
          </p:cNvPicPr>
          <p:nvPr/>
        </p:nvPicPr>
        <p:blipFill>
          <a:blip r:embed="rId4"/>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3"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Longleaf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4" name="Isosceles Triangle 13"/>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3"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Summary</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15"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13/13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Isosceles Triangle 15"/>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5366" name="Text Box 11"/>
          <p:cNvSpPr txBox="1">
            <a:spLocks noChangeArrowheads="1"/>
          </p:cNvSpPr>
          <p:nvPr/>
        </p:nvSpPr>
        <p:spPr bwMode="auto">
          <a:xfrm>
            <a:off x="533400" y="990600"/>
            <a:ext cx="4267200" cy="4154984"/>
          </a:xfrm>
          <a:prstGeom prst="rect">
            <a:avLst/>
          </a:prstGeom>
          <a:noFill/>
          <a:ln w="9525">
            <a:noFill/>
            <a:miter lim="800000"/>
            <a:headEnd/>
            <a:tailEnd/>
          </a:ln>
        </p:spPr>
        <p:txBody>
          <a:bodyPr wrap="square">
            <a:spAutoFit/>
          </a:bodyPr>
          <a:lstStyle/>
          <a:p>
            <a:pPr>
              <a:buClr>
                <a:schemeClr val="accent3"/>
              </a:buClr>
            </a:pPr>
            <a:endParaRPr lang="en-US" sz="2200" dirty="0" smtClean="0">
              <a:latin typeface="Calibri" pitchFamily="34" charset="0"/>
              <a:cs typeface="Times New Roman" pitchFamily="18" charset="0"/>
            </a:endParaRPr>
          </a:p>
          <a:p>
            <a:pPr>
              <a:buClr>
                <a:schemeClr val="accent3"/>
              </a:buClr>
              <a:buFont typeface="Wingdings" pitchFamily="2" charset="2"/>
              <a:buChar char="§"/>
            </a:pPr>
            <a:r>
              <a:rPr lang="en-US" sz="2200" dirty="0" smtClean="0">
                <a:latin typeface="Calibri" pitchFamily="34" charset="0"/>
                <a:cs typeface="Times New Roman" pitchFamily="18" charset="0"/>
              </a:rPr>
              <a:t> Loblolly, slash, and longleaf pines are the three recommended species for pine silvopasture. Each of these species has distinct production and growth characteristics</a:t>
            </a:r>
            <a:endParaRPr lang="en-US" sz="2200" dirty="0">
              <a:latin typeface="Calibri" pitchFamily="34" charset="0"/>
              <a:cs typeface="Times New Roman" pitchFamily="18" charset="0"/>
            </a:endParaRPr>
          </a:p>
          <a:p>
            <a:pPr>
              <a:buClr>
                <a:schemeClr val="accent3"/>
              </a:buClr>
              <a:buFont typeface="Wingdings" pitchFamily="2" charset="2"/>
              <a:buChar char="§"/>
            </a:pPr>
            <a:endParaRPr lang="en-US" sz="2200" dirty="0">
              <a:latin typeface="Calibri" pitchFamily="34" charset="0"/>
              <a:cs typeface="Times New Roman" pitchFamily="18" charset="0"/>
            </a:endParaRPr>
          </a:p>
          <a:p>
            <a:pPr>
              <a:buClr>
                <a:schemeClr val="accent3"/>
              </a:buClr>
              <a:buFont typeface="Wingdings" pitchFamily="2" charset="2"/>
              <a:buChar char="§"/>
            </a:pPr>
            <a:r>
              <a:rPr lang="en-US" sz="2200" dirty="0" smtClean="0">
                <a:latin typeface="Calibri" pitchFamily="34" charset="0"/>
                <a:cs typeface="Times New Roman" pitchFamily="18" charset="0"/>
              </a:rPr>
              <a:t> Species choice should be based on site conditions such as climate and soil type</a:t>
            </a:r>
            <a:endParaRPr lang="en-US" sz="2200" dirty="0">
              <a:latin typeface="Calibri" pitchFamily="34" charset="0"/>
              <a:cs typeface="Times New Roman" pitchFamily="18" charset="0"/>
            </a:endParaRPr>
          </a:p>
          <a:p>
            <a:pPr>
              <a:buClr>
                <a:schemeClr val="accent3"/>
              </a:buClr>
            </a:pPr>
            <a:endParaRPr lang="en-US" sz="2200" dirty="0">
              <a:latin typeface="Calibri" pitchFamily="34" charset="0"/>
              <a:cs typeface="Times New Roman" pitchFamily="18" charset="0"/>
            </a:endParaRPr>
          </a:p>
        </p:txBody>
      </p:sp>
      <p:pic>
        <p:nvPicPr>
          <p:cNvPr id="1026" name="Picture 2" descr="C:\Documents and Settings\jhamilton\My Documents\Silvopasture Course\Silvopasture_Pics\August2008Silvopics\IMG_1423.jpg"/>
          <p:cNvPicPr>
            <a:picLocks noChangeAspect="1" noChangeArrowheads="1"/>
          </p:cNvPicPr>
          <p:nvPr/>
        </p:nvPicPr>
        <p:blipFill>
          <a:blip r:embed="rId4" cstate="print"/>
          <a:srcRect l="54644"/>
          <a:stretch>
            <a:fillRect/>
          </a:stretch>
        </p:blipFill>
        <p:spPr bwMode="auto">
          <a:xfrm>
            <a:off x="5495924" y="1219200"/>
            <a:ext cx="2962276" cy="4893150"/>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3"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7" name="TextBox 6"/>
          <p:cNvSpPr txBox="1"/>
          <p:nvPr/>
        </p:nvSpPr>
        <p:spPr>
          <a:xfrm>
            <a:off x="762000" y="1593771"/>
            <a:ext cx="7620000" cy="3816429"/>
          </a:xfrm>
          <a:prstGeom prst="rect">
            <a:avLst/>
          </a:prstGeom>
          <a:noFill/>
        </p:spPr>
        <p:txBody>
          <a:bodyPr wrap="square" rtlCol="0">
            <a:spAutoFit/>
          </a:bodyPr>
          <a:lstStyle/>
          <a:p>
            <a:r>
              <a:rPr lang="en-US" sz="2200" dirty="0" smtClean="0">
                <a:latin typeface="Calibri" pitchFamily="34" charset="0"/>
              </a:rPr>
              <a:t>The three pine species most recommended for silvopasture are:</a:t>
            </a:r>
          </a:p>
          <a:p>
            <a:endParaRPr lang="en-US" sz="2200" dirty="0" smtClean="0">
              <a:latin typeface="Calibri" pitchFamily="34" charset="0"/>
            </a:endParaRPr>
          </a:p>
          <a:p>
            <a:pPr>
              <a:buClr>
                <a:srgbClr val="F2550E"/>
              </a:buClr>
              <a:buFont typeface="Wingdings" pitchFamily="2" charset="2"/>
              <a:buChar char="§"/>
            </a:pPr>
            <a:r>
              <a:rPr lang="en-US" sz="2200" dirty="0" smtClean="0">
                <a:latin typeface="Calibri" pitchFamily="34" charset="0"/>
              </a:rPr>
              <a:t> Loblolly pine (</a:t>
            </a:r>
            <a:r>
              <a:rPr lang="en-US" sz="2200" i="1" dirty="0" err="1" smtClean="0">
                <a:latin typeface="Calibri" pitchFamily="34" charset="0"/>
              </a:rPr>
              <a:t>Pinus</a:t>
            </a:r>
            <a:r>
              <a:rPr lang="en-US" sz="2200" i="1" dirty="0" smtClean="0">
                <a:latin typeface="Calibri" pitchFamily="34" charset="0"/>
              </a:rPr>
              <a:t> </a:t>
            </a:r>
            <a:r>
              <a:rPr lang="en-US" sz="2200" i="1" dirty="0" err="1" smtClean="0">
                <a:latin typeface="Calibri" pitchFamily="34" charset="0"/>
              </a:rPr>
              <a:t>taeda</a:t>
            </a:r>
            <a:r>
              <a:rPr lang="en-US" sz="2200" dirty="0" smtClean="0">
                <a:latin typeface="Calibri" pitchFamily="34" charset="0"/>
              </a:rPr>
              <a:t>)</a:t>
            </a:r>
          </a:p>
          <a:p>
            <a:pPr>
              <a:buClr>
                <a:srgbClr val="F2550E"/>
              </a:buClr>
              <a:buFont typeface="Wingdings" pitchFamily="2" charset="2"/>
              <a:buChar char="§"/>
            </a:pPr>
            <a:r>
              <a:rPr lang="en-US" sz="2200" dirty="0" smtClean="0">
                <a:latin typeface="Calibri" pitchFamily="34" charset="0"/>
              </a:rPr>
              <a:t> Slash pine (</a:t>
            </a:r>
            <a:r>
              <a:rPr lang="en-US" sz="2200" i="1" dirty="0" err="1" smtClean="0">
                <a:latin typeface="Calibri" pitchFamily="34" charset="0"/>
              </a:rPr>
              <a:t>Pinus</a:t>
            </a:r>
            <a:r>
              <a:rPr lang="en-US" sz="2200" i="1" dirty="0" smtClean="0">
                <a:latin typeface="Calibri" pitchFamily="34" charset="0"/>
              </a:rPr>
              <a:t> </a:t>
            </a:r>
            <a:r>
              <a:rPr lang="en-US" sz="2200" i="1" dirty="0" err="1" smtClean="0">
                <a:latin typeface="Calibri" pitchFamily="34" charset="0"/>
              </a:rPr>
              <a:t>elliottii</a:t>
            </a:r>
            <a:r>
              <a:rPr lang="en-US" sz="2200" dirty="0" smtClean="0">
                <a:latin typeface="Calibri" pitchFamily="34" charset="0"/>
              </a:rPr>
              <a:t>)</a:t>
            </a:r>
          </a:p>
          <a:p>
            <a:pPr>
              <a:buClr>
                <a:srgbClr val="F2550E"/>
              </a:buClr>
              <a:buFont typeface="Wingdings" pitchFamily="2" charset="2"/>
              <a:buChar char="§"/>
            </a:pPr>
            <a:r>
              <a:rPr lang="en-US" sz="2200" dirty="0" smtClean="0">
                <a:latin typeface="Calibri" pitchFamily="34" charset="0"/>
              </a:rPr>
              <a:t> Longleaf pine (</a:t>
            </a:r>
            <a:r>
              <a:rPr lang="en-US" sz="2200" i="1" dirty="0" err="1" smtClean="0">
                <a:latin typeface="Calibri" pitchFamily="34" charset="0"/>
              </a:rPr>
              <a:t>Pinus</a:t>
            </a:r>
            <a:r>
              <a:rPr lang="en-US" sz="2200" i="1" dirty="0" smtClean="0">
                <a:latin typeface="Calibri" pitchFamily="34" charset="0"/>
              </a:rPr>
              <a:t> </a:t>
            </a:r>
            <a:r>
              <a:rPr lang="en-US" sz="2200" i="1" dirty="0" err="1" smtClean="0">
                <a:latin typeface="Calibri" pitchFamily="34" charset="0"/>
              </a:rPr>
              <a:t>palustris</a:t>
            </a:r>
            <a:r>
              <a:rPr lang="en-US" sz="2200" dirty="0" smtClean="0">
                <a:latin typeface="Calibri" pitchFamily="34" charset="0"/>
              </a:rPr>
              <a:t>)</a:t>
            </a:r>
          </a:p>
          <a:p>
            <a:endParaRPr lang="en-US" sz="2200" dirty="0" smtClean="0">
              <a:latin typeface="Calibri" pitchFamily="34" charset="0"/>
            </a:endParaRPr>
          </a:p>
          <a:p>
            <a:r>
              <a:rPr lang="en-US" sz="2200" dirty="0" smtClean="0">
                <a:latin typeface="Calibri" pitchFamily="34" charset="0"/>
              </a:rPr>
              <a:t>Local soil, site, and climate conditions will dictate which species is best suited for your silvopasture. However, each of these species can produce high quality timber when managed properly. It is important to plant </a:t>
            </a:r>
            <a:r>
              <a:rPr lang="en-US" sz="2200" dirty="0" err="1" smtClean="0">
                <a:latin typeface="Calibri" pitchFamily="34" charset="0"/>
              </a:rPr>
              <a:t>fusiform</a:t>
            </a:r>
            <a:r>
              <a:rPr lang="en-US" sz="2200" dirty="0" smtClean="0">
                <a:latin typeface="Calibri" pitchFamily="34" charset="0"/>
              </a:rPr>
              <a:t> rust resistant seedlings for loblolly and slash pines.</a:t>
            </a:r>
          </a:p>
        </p:txBody>
      </p:sp>
      <p:sp>
        <p:nvSpPr>
          <p:cNvPr id="14"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Pine species for </a:t>
            </a:r>
            <a:r>
              <a:rPr lang="en-US" sz="3000" dirty="0" err="1"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Silvopasture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5" name="Isosceles Triangle 14"/>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6"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Slide: 2/13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7" name="TextBox 6"/>
          <p:cNvSpPr txBox="1"/>
          <p:nvPr/>
        </p:nvSpPr>
        <p:spPr>
          <a:xfrm>
            <a:off x="533400" y="1447800"/>
            <a:ext cx="3810000" cy="3139321"/>
          </a:xfrm>
          <a:prstGeom prst="rect">
            <a:avLst/>
          </a:prstGeom>
          <a:noFill/>
        </p:spPr>
        <p:txBody>
          <a:bodyPr wrap="square" rtlCol="0">
            <a:spAutoFit/>
          </a:bodyPr>
          <a:lstStyle/>
          <a:p>
            <a:r>
              <a:rPr lang="en-US" sz="2200" dirty="0" smtClean="0">
                <a:latin typeface="Calibri" pitchFamily="34" charset="0"/>
              </a:rPr>
              <a:t>Loblolly pine (</a:t>
            </a:r>
            <a:r>
              <a:rPr lang="en-US" sz="2200" i="1" dirty="0" err="1" smtClean="0">
                <a:latin typeface="Calibri" pitchFamily="34" charset="0"/>
              </a:rPr>
              <a:t>Pinus</a:t>
            </a:r>
            <a:r>
              <a:rPr lang="en-US" sz="2200" i="1" dirty="0" smtClean="0">
                <a:latin typeface="Calibri" pitchFamily="34" charset="0"/>
              </a:rPr>
              <a:t> </a:t>
            </a:r>
            <a:r>
              <a:rPr lang="en-US" sz="2200" i="1" dirty="0" err="1" smtClean="0">
                <a:latin typeface="Calibri" pitchFamily="34" charset="0"/>
              </a:rPr>
              <a:t>taeda</a:t>
            </a:r>
            <a:r>
              <a:rPr lang="en-US" sz="2200" dirty="0" smtClean="0">
                <a:latin typeface="Calibri" pitchFamily="34" charset="0"/>
              </a:rPr>
              <a:t>) is the most commonly planted commercial pine species in the southeast and has the fastest growth of the pine species. </a:t>
            </a:r>
          </a:p>
          <a:p>
            <a:endParaRPr lang="en-US" sz="2200" dirty="0" smtClean="0">
              <a:latin typeface="Calibri" pitchFamily="34" charset="0"/>
            </a:endParaRPr>
          </a:p>
          <a:p>
            <a:r>
              <a:rPr lang="en-US" sz="2200" dirty="0" smtClean="0">
                <a:latin typeface="Calibri" pitchFamily="34" charset="0"/>
              </a:rPr>
              <a:t>Improved varieties of loblolly are also available to reduce rotation length. </a:t>
            </a:r>
          </a:p>
        </p:txBody>
      </p:sp>
      <p:pic>
        <p:nvPicPr>
          <p:cNvPr id="8" name="Picture 2" descr="C:\Documents and Settings\jhamilton\Desktop\Silvopasture_Pics\IMG_0668.jpg"/>
          <p:cNvPicPr>
            <a:picLocks noChangeAspect="1" noChangeArrowheads="1"/>
          </p:cNvPicPr>
          <p:nvPr/>
        </p:nvPicPr>
        <p:blipFill>
          <a:blip r:embed="rId4" cstate="screen"/>
          <a:srcRect/>
          <a:stretch>
            <a:fillRect/>
          </a:stretch>
        </p:blipFill>
        <p:spPr bwMode="auto">
          <a:xfrm>
            <a:off x="4648201" y="1458136"/>
            <a:ext cx="3886200" cy="4315276"/>
          </a:xfrm>
          <a:prstGeom prst="rect">
            <a:avLst/>
          </a:prstGeom>
          <a:noFill/>
        </p:spPr>
      </p:pic>
      <p:sp>
        <p:nvSpPr>
          <p:cNvPr id="15"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Loblolly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6" name="Isosceles Triangle 15"/>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7"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Slide: 3/13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1" name="Rectangle 10"/>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5"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49157" name="Line 23"/>
          <p:cNvSpPr>
            <a:spLocks noChangeShapeType="1"/>
          </p:cNvSpPr>
          <p:nvPr/>
        </p:nvSpPr>
        <p:spPr bwMode="auto">
          <a:xfrm>
            <a:off x="5257800" y="6096000"/>
            <a:ext cx="0" cy="457200"/>
          </a:xfrm>
          <a:prstGeom prst="line">
            <a:avLst/>
          </a:prstGeom>
          <a:noFill/>
          <a:ln w="12700">
            <a:solidFill>
              <a:schemeClr val="bg1"/>
            </a:solidFill>
            <a:round/>
            <a:headEnd/>
            <a:tailEnd/>
          </a:ln>
        </p:spPr>
        <p:txBody>
          <a:bodyPr/>
          <a:lstStyle/>
          <a:p>
            <a:endParaRPr lang="en-US"/>
          </a:p>
        </p:txBody>
      </p:sp>
      <p:sp>
        <p:nvSpPr>
          <p:cNvPr id="7" name="TextBox 6"/>
          <p:cNvSpPr txBox="1"/>
          <p:nvPr/>
        </p:nvSpPr>
        <p:spPr>
          <a:xfrm>
            <a:off x="533400" y="1750635"/>
            <a:ext cx="3352800" cy="3354765"/>
          </a:xfrm>
          <a:prstGeom prst="rect">
            <a:avLst/>
          </a:prstGeom>
          <a:noFill/>
        </p:spPr>
        <p:txBody>
          <a:bodyPr wrap="square" rtlCol="0">
            <a:spAutoFit/>
          </a:bodyPr>
          <a:lstStyle/>
          <a:p>
            <a:r>
              <a:rPr lang="en-US" sz="2200" dirty="0" smtClean="0">
                <a:latin typeface="Calibri" pitchFamily="34" charset="0"/>
              </a:rPr>
              <a:t>Loblolly is best suited for well-drained upland areas or clay soils in much of the southeastern US.</a:t>
            </a:r>
          </a:p>
          <a:p>
            <a:endParaRPr lang="en-US" sz="2200" dirty="0" smtClean="0">
              <a:latin typeface="Calibri" pitchFamily="34" charset="0"/>
            </a:endParaRPr>
          </a:p>
          <a:p>
            <a:r>
              <a:rPr lang="en-US" sz="2200" dirty="0" smtClean="0">
                <a:latin typeface="Calibri" pitchFamily="34" charset="0"/>
              </a:rPr>
              <a:t>It is the most versatile species in regards to range and site conditions</a:t>
            </a:r>
          </a:p>
          <a:p>
            <a:endParaRPr lang="en-US" dirty="0" smtClean="0"/>
          </a:p>
          <a:p>
            <a:endParaRPr lang="en-US" dirty="0"/>
          </a:p>
        </p:txBody>
      </p:sp>
      <p:pic>
        <p:nvPicPr>
          <p:cNvPr id="12290" name="Picture 2" descr="http://z.about.com/d/forestry/1/0/m/5/taeda.jpg"/>
          <p:cNvPicPr>
            <a:picLocks noChangeAspect="1" noChangeArrowheads="1"/>
          </p:cNvPicPr>
          <p:nvPr/>
        </p:nvPicPr>
        <p:blipFill>
          <a:blip r:embed="rId4"/>
          <a:srcRect/>
          <a:stretch>
            <a:fillRect/>
          </a:stretch>
        </p:blipFill>
        <p:spPr bwMode="auto">
          <a:xfrm>
            <a:off x="3962400" y="1752600"/>
            <a:ext cx="4575477" cy="3200400"/>
          </a:xfrm>
          <a:prstGeom prst="rect">
            <a:avLst/>
          </a:prstGeom>
          <a:noFill/>
        </p:spPr>
      </p:pic>
      <p:sp>
        <p:nvSpPr>
          <p:cNvPr id="9" name="Rectangle 8"/>
          <p:cNvSpPr/>
          <p:nvPr/>
        </p:nvSpPr>
        <p:spPr>
          <a:xfrm>
            <a:off x="3965877" y="5297269"/>
            <a:ext cx="4724400" cy="646331"/>
          </a:xfrm>
          <a:prstGeom prst="rect">
            <a:avLst/>
          </a:prstGeom>
        </p:spPr>
        <p:txBody>
          <a:bodyPr wrap="square">
            <a:spAutoFit/>
          </a:bodyPr>
          <a:lstStyle/>
          <a:p>
            <a:r>
              <a:rPr lang="en-US" i="1" dirty="0" smtClean="0">
                <a:latin typeface="Calibri" pitchFamily="34" charset="0"/>
              </a:rPr>
              <a:t>Loblolly also has the largest range of the southern pines.</a:t>
            </a:r>
          </a:p>
        </p:txBody>
      </p:sp>
      <p:sp>
        <p:nvSpPr>
          <p:cNvPr id="16"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Slide: 4/13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7"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Loblolly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8" name="Isosceles Triangle 17"/>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2" name="Rectangle 11"/>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6"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8" name="TextBox 7"/>
          <p:cNvSpPr txBox="1"/>
          <p:nvPr/>
        </p:nvSpPr>
        <p:spPr>
          <a:xfrm>
            <a:off x="457200" y="1860352"/>
            <a:ext cx="5638800" cy="4616648"/>
          </a:xfrm>
          <a:prstGeom prst="rect">
            <a:avLst/>
          </a:prstGeom>
          <a:noFill/>
        </p:spPr>
        <p:txBody>
          <a:bodyPr wrap="square" rtlCol="0">
            <a:spAutoFit/>
          </a:bodyPr>
          <a:lstStyle/>
          <a:p>
            <a:pPr>
              <a:buClr>
                <a:srgbClr val="F2550E"/>
              </a:buClr>
              <a:buFont typeface="Wingdings" pitchFamily="2" charset="2"/>
              <a:buChar char="§"/>
            </a:pPr>
            <a:r>
              <a:rPr lang="en-US" sz="2200" dirty="0" smtClean="0">
                <a:latin typeface="Calibri" pitchFamily="34" charset="0"/>
              </a:rPr>
              <a:t> Produces larger branches that require more frequent pruning</a:t>
            </a:r>
          </a:p>
          <a:p>
            <a:pPr>
              <a:buClr>
                <a:srgbClr val="F2550E"/>
              </a:buClr>
              <a:buFont typeface="Wingdings" pitchFamily="2" charset="2"/>
              <a:buChar char="§"/>
            </a:pPr>
            <a:endParaRPr lang="en-US" sz="1600" dirty="0" smtClean="0">
              <a:latin typeface="Calibri" pitchFamily="34" charset="0"/>
            </a:endParaRPr>
          </a:p>
          <a:p>
            <a:pPr>
              <a:buClr>
                <a:srgbClr val="F2550E"/>
              </a:buClr>
              <a:buFont typeface="Wingdings" pitchFamily="2" charset="2"/>
              <a:buChar char="§"/>
            </a:pPr>
            <a:r>
              <a:rPr lang="en-US" sz="2200" dirty="0" smtClean="0">
                <a:latin typeface="Calibri" pitchFamily="34" charset="0"/>
              </a:rPr>
              <a:t> Produces more shade which may influence forage selection</a:t>
            </a:r>
          </a:p>
          <a:p>
            <a:pPr>
              <a:buClr>
                <a:srgbClr val="F2550E"/>
              </a:buClr>
              <a:buFont typeface="Wingdings" pitchFamily="2" charset="2"/>
              <a:buChar char="§"/>
            </a:pPr>
            <a:endParaRPr lang="en-US" sz="1600" dirty="0" smtClean="0">
              <a:latin typeface="Calibri" pitchFamily="34" charset="0"/>
            </a:endParaRPr>
          </a:p>
          <a:p>
            <a:pPr>
              <a:buClr>
                <a:srgbClr val="F2550E"/>
              </a:buClr>
              <a:buFont typeface="Wingdings" pitchFamily="2" charset="2"/>
              <a:buChar char="§"/>
            </a:pPr>
            <a:r>
              <a:rPr lang="en-US" sz="2200" dirty="0" smtClean="0">
                <a:latin typeface="Calibri" pitchFamily="34" charset="0"/>
              </a:rPr>
              <a:t> Can reach harvestable size for chip-and-saw and saw timber from 22-35 years in a well-managed silvopasture system. </a:t>
            </a:r>
          </a:p>
          <a:p>
            <a:pPr>
              <a:buClr>
                <a:srgbClr val="F2550E"/>
              </a:buClr>
              <a:buFont typeface="Wingdings" pitchFamily="2" charset="2"/>
              <a:buChar char="§"/>
            </a:pPr>
            <a:endParaRPr lang="en-US" sz="1600" dirty="0" smtClean="0">
              <a:latin typeface="Calibri" pitchFamily="34" charset="0"/>
            </a:endParaRPr>
          </a:p>
          <a:p>
            <a:pPr>
              <a:buClr>
                <a:srgbClr val="F2550E"/>
              </a:buClr>
              <a:buFont typeface="Wingdings" pitchFamily="2" charset="2"/>
              <a:buChar char="§"/>
            </a:pPr>
            <a:r>
              <a:rPr lang="en-US" sz="2200" dirty="0" smtClean="0">
                <a:latin typeface="Calibri" pitchFamily="34" charset="0"/>
              </a:rPr>
              <a:t> Thinning for silvopasture management can also yield pulpwood at 12-15 years which can help defray management costs such as pruning.</a:t>
            </a:r>
          </a:p>
          <a:p>
            <a:endParaRPr lang="en-US" sz="2200" dirty="0" smtClean="0"/>
          </a:p>
        </p:txBody>
      </p:sp>
      <p:sp>
        <p:nvSpPr>
          <p:cNvPr id="9" name="TextBox 8"/>
          <p:cNvSpPr txBox="1"/>
          <p:nvPr/>
        </p:nvSpPr>
        <p:spPr>
          <a:xfrm>
            <a:off x="457200" y="1321713"/>
            <a:ext cx="2722668" cy="430887"/>
          </a:xfrm>
          <a:prstGeom prst="rect">
            <a:avLst/>
          </a:prstGeom>
          <a:noFill/>
        </p:spPr>
        <p:txBody>
          <a:bodyPr wrap="none" rtlCol="0">
            <a:spAutoFit/>
          </a:bodyPr>
          <a:lstStyle/>
          <a:p>
            <a:r>
              <a:rPr lang="en-US" sz="2200" i="1" dirty="0" smtClean="0">
                <a:latin typeface="Calibri" pitchFamily="34" charset="0"/>
              </a:rPr>
              <a:t>Other considerations: </a:t>
            </a:r>
            <a:endParaRPr lang="en-US" sz="2200" i="1" dirty="0">
              <a:latin typeface="Calibri" pitchFamily="34" charset="0"/>
            </a:endParaRPr>
          </a:p>
        </p:txBody>
      </p:sp>
      <p:pic>
        <p:nvPicPr>
          <p:cNvPr id="11268" name="Picture 4" descr="http://www.srs.fs.usda.gov/4159/images/CEFpines01.jpg"/>
          <p:cNvPicPr>
            <a:picLocks noChangeAspect="1" noChangeArrowheads="1"/>
          </p:cNvPicPr>
          <p:nvPr/>
        </p:nvPicPr>
        <p:blipFill>
          <a:blip r:embed="rId4" cstate="screen"/>
          <a:srcRect/>
          <a:stretch>
            <a:fillRect/>
          </a:stretch>
        </p:blipFill>
        <p:spPr bwMode="auto">
          <a:xfrm>
            <a:off x="6285673" y="1524000"/>
            <a:ext cx="2161856" cy="4419600"/>
          </a:xfrm>
          <a:prstGeom prst="rect">
            <a:avLst/>
          </a:prstGeom>
          <a:noFill/>
        </p:spPr>
      </p:pic>
      <p:sp>
        <p:nvSpPr>
          <p:cNvPr id="17"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5/13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8"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Loblolly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9" name="Isosceles Triangle 18"/>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7" name="TextBox 6"/>
          <p:cNvSpPr txBox="1"/>
          <p:nvPr/>
        </p:nvSpPr>
        <p:spPr>
          <a:xfrm>
            <a:off x="533400" y="1752600"/>
            <a:ext cx="3962400" cy="3139321"/>
          </a:xfrm>
          <a:prstGeom prst="rect">
            <a:avLst/>
          </a:prstGeom>
          <a:noFill/>
        </p:spPr>
        <p:txBody>
          <a:bodyPr wrap="square" rtlCol="0">
            <a:spAutoFit/>
          </a:bodyPr>
          <a:lstStyle/>
          <a:p>
            <a:r>
              <a:rPr lang="en-US" sz="2200" dirty="0" smtClean="0">
                <a:latin typeface="Calibri" pitchFamily="34" charset="0"/>
              </a:rPr>
              <a:t>Slash pine is suited for the more poorly drained sandy soils of the southeastern coastal plains. </a:t>
            </a:r>
          </a:p>
          <a:p>
            <a:endParaRPr lang="en-US" sz="2200" dirty="0" smtClean="0">
              <a:latin typeface="Calibri" pitchFamily="34" charset="0"/>
            </a:endParaRPr>
          </a:p>
          <a:p>
            <a:r>
              <a:rPr lang="en-US" sz="2200" dirty="0" smtClean="0">
                <a:latin typeface="Calibri" pitchFamily="34" charset="0"/>
              </a:rPr>
              <a:t>It is considered an ideal silvopasture species because it self-prunes and produces less shade than loblolly which can benefit forage.</a:t>
            </a:r>
            <a:endParaRPr lang="en-US" sz="2200" dirty="0">
              <a:latin typeface="Calibri" pitchFamily="34" charset="0"/>
            </a:endParaRPr>
          </a:p>
        </p:txBody>
      </p:sp>
      <p:pic>
        <p:nvPicPr>
          <p:cNvPr id="10242" name="Picture 2" descr="http://www.fl.nrcs.usda.gov/technical/images/mature-pine-sm.jpg"/>
          <p:cNvPicPr>
            <a:picLocks noChangeAspect="1" noChangeArrowheads="1"/>
          </p:cNvPicPr>
          <p:nvPr/>
        </p:nvPicPr>
        <p:blipFill>
          <a:blip r:embed="rId4"/>
          <a:srcRect/>
          <a:stretch>
            <a:fillRect/>
          </a:stretch>
        </p:blipFill>
        <p:spPr bwMode="auto">
          <a:xfrm>
            <a:off x="4648200" y="1905000"/>
            <a:ext cx="3810000" cy="2857500"/>
          </a:xfrm>
          <a:prstGeom prst="rect">
            <a:avLst/>
          </a:prstGeom>
          <a:noFill/>
        </p:spPr>
      </p:pic>
      <p:sp>
        <p:nvSpPr>
          <p:cNvPr id="15"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6/13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Slash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7" name="Isosceles Triangle 16"/>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1" u="none" strike="noStrike" cap="none" normalizeH="0" baseline="0" dirty="0" smtClean="0">
              <a:ln>
                <a:noFill/>
              </a:ln>
              <a:solidFill>
                <a:schemeClr val="tx1"/>
              </a:solidFill>
              <a:effectLst/>
              <a:latin typeface="Calibri" pitchFamily="34"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7" name="TextBox 6"/>
          <p:cNvSpPr txBox="1"/>
          <p:nvPr/>
        </p:nvSpPr>
        <p:spPr>
          <a:xfrm>
            <a:off x="4724400" y="2057400"/>
            <a:ext cx="3962400" cy="2438400"/>
          </a:xfrm>
          <a:prstGeom prst="rect">
            <a:avLst/>
          </a:prstGeom>
          <a:noFill/>
        </p:spPr>
        <p:txBody>
          <a:bodyPr wrap="square" rtlCol="0">
            <a:spAutoFit/>
          </a:bodyPr>
          <a:lstStyle/>
          <a:p>
            <a:r>
              <a:rPr lang="en-US" sz="2200" dirty="0" smtClean="0">
                <a:latin typeface="Calibri" pitchFamily="34" charset="0"/>
              </a:rPr>
              <a:t>Slash pine has a more limited range and site conditions than loblolly. It grows best in low-lying areas with good soil moisture but adequate drainage. It does not perform well in heavy clay soils nor deep, dry sandy soils.</a:t>
            </a:r>
            <a:endParaRPr lang="en-US" sz="2200" dirty="0">
              <a:latin typeface="Calibri" pitchFamily="34" charset="0"/>
            </a:endParaRPr>
          </a:p>
        </p:txBody>
      </p:sp>
      <p:pic>
        <p:nvPicPr>
          <p:cNvPr id="9220" name="Picture 4" descr="{The native range of Pinus elliottii}"/>
          <p:cNvPicPr>
            <a:picLocks noChangeAspect="1" noChangeArrowheads="1"/>
          </p:cNvPicPr>
          <p:nvPr/>
        </p:nvPicPr>
        <p:blipFill>
          <a:blip r:embed="rId4"/>
          <a:srcRect/>
          <a:stretch>
            <a:fillRect/>
          </a:stretch>
        </p:blipFill>
        <p:spPr bwMode="auto">
          <a:xfrm>
            <a:off x="577490" y="1676400"/>
            <a:ext cx="3918310" cy="3124200"/>
          </a:xfrm>
          <a:prstGeom prst="rect">
            <a:avLst/>
          </a:prstGeom>
          <a:noFill/>
        </p:spPr>
      </p:pic>
      <p:sp>
        <p:nvSpPr>
          <p:cNvPr id="15"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7/13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Slash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7" name="Isosceles Triangle 16"/>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7" name="TextBox 6"/>
          <p:cNvSpPr txBox="1"/>
          <p:nvPr/>
        </p:nvSpPr>
        <p:spPr>
          <a:xfrm>
            <a:off x="457200" y="1312307"/>
            <a:ext cx="4191000" cy="4555093"/>
          </a:xfrm>
          <a:prstGeom prst="rect">
            <a:avLst/>
          </a:prstGeom>
          <a:noFill/>
        </p:spPr>
        <p:txBody>
          <a:bodyPr wrap="square" rtlCol="0">
            <a:spAutoFit/>
          </a:bodyPr>
          <a:lstStyle/>
          <a:p>
            <a:r>
              <a:rPr lang="en-US" sz="2200" i="1" dirty="0" smtClean="0">
                <a:latin typeface="Calibri" pitchFamily="34" charset="0"/>
              </a:rPr>
              <a:t>Other considerations</a:t>
            </a:r>
          </a:p>
          <a:p>
            <a:endParaRPr lang="en-US" sz="1600" dirty="0" smtClean="0"/>
          </a:p>
          <a:p>
            <a:pPr>
              <a:buClr>
                <a:srgbClr val="F2550E"/>
              </a:buClr>
              <a:buFont typeface="Wingdings" pitchFamily="2" charset="2"/>
              <a:buChar char="§"/>
            </a:pPr>
            <a:r>
              <a:rPr lang="en-US" sz="2200" dirty="0" smtClean="0"/>
              <a:t> </a:t>
            </a:r>
            <a:r>
              <a:rPr lang="en-US" sz="2200" dirty="0" smtClean="0">
                <a:latin typeface="Calibri" pitchFamily="34" charset="0"/>
              </a:rPr>
              <a:t>Smaller branches susceptible to ice damage in northern latitudes</a:t>
            </a:r>
          </a:p>
          <a:p>
            <a:pPr>
              <a:buClr>
                <a:srgbClr val="F2550E"/>
              </a:buClr>
              <a:buFont typeface="Wingdings" pitchFamily="2" charset="2"/>
              <a:buChar char="§"/>
            </a:pPr>
            <a:endParaRPr lang="en-US" sz="1600" dirty="0" smtClean="0">
              <a:latin typeface="Calibri" pitchFamily="34" charset="0"/>
            </a:endParaRPr>
          </a:p>
          <a:p>
            <a:pPr>
              <a:buClr>
                <a:srgbClr val="F2550E"/>
              </a:buClr>
              <a:buFont typeface="Wingdings" pitchFamily="2" charset="2"/>
              <a:buChar char="§"/>
            </a:pPr>
            <a:r>
              <a:rPr lang="en-US" sz="2200" dirty="0" smtClean="0">
                <a:latin typeface="Calibri" pitchFamily="34" charset="0"/>
              </a:rPr>
              <a:t> Can yield good pine straw production</a:t>
            </a:r>
          </a:p>
          <a:p>
            <a:pPr>
              <a:buClr>
                <a:srgbClr val="F2550E"/>
              </a:buClr>
              <a:buFont typeface="Wingdings" pitchFamily="2" charset="2"/>
              <a:buChar char="§"/>
            </a:pPr>
            <a:endParaRPr lang="en-US" sz="1600" dirty="0" smtClean="0">
              <a:latin typeface="Calibri" pitchFamily="34" charset="0"/>
            </a:endParaRPr>
          </a:p>
          <a:p>
            <a:pPr>
              <a:buClr>
                <a:srgbClr val="F2550E"/>
              </a:buClr>
              <a:buFont typeface="Wingdings" pitchFamily="2" charset="2"/>
              <a:buChar char="§"/>
            </a:pPr>
            <a:r>
              <a:rPr lang="en-US" sz="2200" dirty="0" smtClean="0">
                <a:latin typeface="Calibri" pitchFamily="34" charset="0"/>
              </a:rPr>
              <a:t> Not as fire tolerant as longleaf pine—more careful burning required</a:t>
            </a:r>
          </a:p>
          <a:p>
            <a:pPr>
              <a:buClr>
                <a:srgbClr val="F2550E"/>
              </a:buClr>
              <a:buFont typeface="Wingdings" pitchFamily="2" charset="2"/>
              <a:buChar char="§"/>
            </a:pPr>
            <a:endParaRPr lang="en-US" sz="1600" dirty="0" smtClean="0">
              <a:latin typeface="Calibri" pitchFamily="34" charset="0"/>
            </a:endParaRPr>
          </a:p>
          <a:p>
            <a:pPr>
              <a:buClr>
                <a:srgbClr val="F2550E"/>
              </a:buClr>
              <a:buFont typeface="Wingdings" pitchFamily="2" charset="2"/>
              <a:buChar char="§"/>
            </a:pPr>
            <a:r>
              <a:rPr lang="en-US" sz="2200" dirty="0" smtClean="0">
                <a:latin typeface="Calibri" pitchFamily="34" charset="0"/>
              </a:rPr>
              <a:t> Can yield chip and saw and saw timber from 22-35 years</a:t>
            </a:r>
            <a:endParaRPr lang="en-US" sz="2200" dirty="0">
              <a:latin typeface="Calibri" pitchFamily="34" charset="0"/>
            </a:endParaRPr>
          </a:p>
        </p:txBody>
      </p:sp>
      <p:pic>
        <p:nvPicPr>
          <p:cNvPr id="8194" name="Picture 2" descr="C:\Documents and Settings\jhamilton\Desktop\Silvopasture_Pics\IMG_0662.jpg"/>
          <p:cNvPicPr>
            <a:picLocks noChangeAspect="1" noChangeArrowheads="1"/>
          </p:cNvPicPr>
          <p:nvPr/>
        </p:nvPicPr>
        <p:blipFill>
          <a:blip r:embed="rId4" cstate="screen"/>
          <a:srcRect/>
          <a:stretch>
            <a:fillRect/>
          </a:stretch>
        </p:blipFill>
        <p:spPr bwMode="auto">
          <a:xfrm>
            <a:off x="4724400" y="1524000"/>
            <a:ext cx="3886200" cy="3962400"/>
          </a:xfrm>
          <a:prstGeom prst="rect">
            <a:avLst/>
          </a:prstGeom>
          <a:noFill/>
        </p:spPr>
      </p:pic>
      <p:sp>
        <p:nvSpPr>
          <p:cNvPr id="12"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8/13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6"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Slash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17" name="Isosceles Triangle 16"/>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0"/>
            <a:ext cx="9144000" cy="6858000"/>
          </a:xfrm>
          <a:prstGeom prst="rect">
            <a:avLst/>
          </a:prstGeom>
          <a:solidFill>
            <a:srgbClr val="66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304800" y="914400"/>
            <a:ext cx="8534400" cy="556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4" name="Picture 8"/>
          <p:cNvPicPr>
            <a:picLocks noChangeAspect="1" noChangeArrowheads="1"/>
          </p:cNvPicPr>
          <p:nvPr/>
        </p:nvPicPr>
        <p:blipFill>
          <a:blip r:embed="rId3"/>
          <a:srcRect l="1724" t="55673" r="3448" b="18997"/>
          <a:stretch>
            <a:fillRect/>
          </a:stretch>
        </p:blipFill>
        <p:spPr bwMode="auto">
          <a:xfrm flipV="1">
            <a:off x="304800" y="6324600"/>
            <a:ext cx="8534401" cy="228600"/>
          </a:xfrm>
          <a:prstGeom prst="rect">
            <a:avLst/>
          </a:prstGeom>
          <a:noFill/>
          <a:ln w="9525">
            <a:noFill/>
            <a:miter lim="800000"/>
            <a:headEnd/>
            <a:tailEnd/>
          </a:ln>
          <a:effectLst/>
        </p:spPr>
      </p:pic>
      <p:sp>
        <p:nvSpPr>
          <p:cNvPr id="7" name="TextBox 6"/>
          <p:cNvSpPr txBox="1"/>
          <p:nvPr/>
        </p:nvSpPr>
        <p:spPr>
          <a:xfrm>
            <a:off x="5867400" y="1491496"/>
            <a:ext cx="2743200" cy="4493538"/>
          </a:xfrm>
          <a:prstGeom prst="rect">
            <a:avLst/>
          </a:prstGeom>
          <a:noFill/>
        </p:spPr>
        <p:txBody>
          <a:bodyPr wrap="square" rtlCol="0">
            <a:spAutoFit/>
          </a:bodyPr>
          <a:lstStyle/>
          <a:p>
            <a:r>
              <a:rPr lang="en-US" sz="2200" dirty="0" smtClean="0">
                <a:latin typeface="Calibri" pitchFamily="34" charset="0"/>
              </a:rPr>
              <a:t>Longleaf has traditionally had a longer rotation cycle than other pines. However, with proper burning and/or herbicide use, longleaf seedlings can escape their “grass stage” and initiate height growth sooner to reduce rotation length.</a:t>
            </a:r>
            <a:endParaRPr lang="en-US" sz="2200" dirty="0">
              <a:latin typeface="Calibri" pitchFamily="34" charset="0"/>
            </a:endParaRPr>
          </a:p>
        </p:txBody>
      </p:sp>
      <p:pic>
        <p:nvPicPr>
          <p:cNvPr id="7170" name="Picture 2" descr="C:\Documents and Settings\jhamilton\Desktop\Silvopasture_Pics\IMG_0626.jpg"/>
          <p:cNvPicPr>
            <a:picLocks noChangeAspect="1" noChangeArrowheads="1"/>
          </p:cNvPicPr>
          <p:nvPr/>
        </p:nvPicPr>
        <p:blipFill>
          <a:blip r:embed="rId4" cstate="screen"/>
          <a:srcRect/>
          <a:stretch>
            <a:fillRect/>
          </a:stretch>
        </p:blipFill>
        <p:spPr bwMode="auto">
          <a:xfrm>
            <a:off x="3276600" y="1524000"/>
            <a:ext cx="2362200" cy="4610100"/>
          </a:xfrm>
          <a:prstGeom prst="rect">
            <a:avLst/>
          </a:prstGeom>
          <a:noFill/>
        </p:spPr>
      </p:pic>
      <p:pic>
        <p:nvPicPr>
          <p:cNvPr id="7172" name="Picture 4" descr="http://www.al.nrcs.usda.gov/technical/photo/for/veg/seedling.JPG"/>
          <p:cNvPicPr>
            <a:picLocks noChangeAspect="1" noChangeArrowheads="1"/>
          </p:cNvPicPr>
          <p:nvPr/>
        </p:nvPicPr>
        <p:blipFill>
          <a:blip r:embed="rId5" cstate="screen"/>
          <a:srcRect/>
          <a:stretch>
            <a:fillRect/>
          </a:stretch>
        </p:blipFill>
        <p:spPr bwMode="auto">
          <a:xfrm>
            <a:off x="533400" y="3657600"/>
            <a:ext cx="2514600" cy="2469696"/>
          </a:xfrm>
          <a:prstGeom prst="rect">
            <a:avLst/>
          </a:prstGeom>
          <a:noFill/>
        </p:spPr>
      </p:pic>
      <p:sp>
        <p:nvSpPr>
          <p:cNvPr id="17" name="TextBox 16"/>
          <p:cNvSpPr txBox="1"/>
          <p:nvPr/>
        </p:nvSpPr>
        <p:spPr>
          <a:xfrm>
            <a:off x="533400" y="1491496"/>
            <a:ext cx="2362200" cy="1785104"/>
          </a:xfrm>
          <a:prstGeom prst="rect">
            <a:avLst/>
          </a:prstGeom>
          <a:noFill/>
        </p:spPr>
        <p:txBody>
          <a:bodyPr wrap="square" rtlCol="0">
            <a:spAutoFit/>
          </a:bodyPr>
          <a:lstStyle/>
          <a:p>
            <a:r>
              <a:rPr lang="en-US" sz="2200" dirty="0" smtClean="0">
                <a:latin typeface="Calibri" pitchFamily="34" charset="0"/>
              </a:rPr>
              <a:t>Longleaf pine produces very high quality timber when properly managed. </a:t>
            </a:r>
            <a:endParaRPr lang="en-US" sz="2200" dirty="0">
              <a:latin typeface="Calibri" pitchFamily="34" charset="0"/>
            </a:endParaRPr>
          </a:p>
        </p:txBody>
      </p:sp>
      <p:sp>
        <p:nvSpPr>
          <p:cNvPr id="18" name="Text Box 8"/>
          <p:cNvSpPr txBox="1">
            <a:spLocks noChangeArrowheads="1"/>
          </p:cNvSpPr>
          <p:nvPr/>
        </p:nvSpPr>
        <p:spPr bwMode="auto">
          <a:xfrm>
            <a:off x="0" y="6553200"/>
            <a:ext cx="9144000" cy="276999"/>
          </a:xfrm>
          <a:prstGeom prst="rect">
            <a:avLst/>
          </a:prstGeom>
          <a:noFill/>
          <a:ln w="9525">
            <a:noFill/>
            <a:miter lim="800000"/>
            <a:headEnd/>
            <a:tailEnd/>
          </a:ln>
          <a:effectLst/>
        </p:spPr>
        <p:txBody>
          <a:bodyPr wrap="square">
            <a:spAutoFit/>
          </a:bodyPr>
          <a:lstStyle/>
          <a:p>
            <a:pPr algn="ctr"/>
            <a:r>
              <a:rPr lang="en-US" sz="1200" dirty="0" smtClean="0">
                <a:solidFill>
                  <a:schemeClr val="bg2"/>
                </a:solidFill>
                <a:effectLst>
                  <a:outerShdw blurRad="38100" dist="38100" dir="2700000" algn="tl">
                    <a:srgbClr val="000000">
                      <a:alpha val="43137"/>
                    </a:srgbClr>
                  </a:outerShdw>
                </a:effectLst>
                <a:latin typeface="Calibri" pitchFamily="34" charset="0"/>
              </a:rPr>
              <a:t>{Lecture 3a}       </a:t>
            </a:r>
            <a:r>
              <a:rPr lang="en-US" sz="1200" dirty="0" smtClean="0">
                <a:solidFill>
                  <a:schemeClr val="bg2"/>
                </a:solidFill>
                <a:effectLst>
                  <a:outerShdw blurRad="38100" dist="38100" dir="2700000" algn="tl">
                    <a:srgbClr val="000000">
                      <a:alpha val="43137"/>
                    </a:srgbClr>
                  </a:outerShdw>
                </a:effectLst>
                <a:latin typeface="Calibri" pitchFamily="34" charset="0"/>
              </a:rPr>
              <a:t>Slide: </a:t>
            </a:r>
            <a:r>
              <a:rPr lang="en-US" sz="1200" dirty="0" smtClean="0">
                <a:solidFill>
                  <a:schemeClr val="bg2"/>
                </a:solidFill>
                <a:effectLst>
                  <a:outerShdw blurRad="38100" dist="38100" dir="2700000" algn="tl">
                    <a:srgbClr val="000000">
                      <a:alpha val="43137"/>
                    </a:srgbClr>
                  </a:outerShdw>
                </a:effectLst>
                <a:latin typeface="Calibri" pitchFamily="34" charset="0"/>
              </a:rPr>
              <a:t>9/13</a:t>
            </a:r>
            <a:endParaRPr lang="en-US" sz="1200" dirty="0">
              <a:solidFill>
                <a:schemeClr val="bg2"/>
              </a:solidFill>
              <a:effectLst>
                <a:outerShdw blurRad="38100" dist="38100" dir="2700000" algn="tl">
                  <a:srgbClr val="000000">
                    <a:alpha val="43137"/>
                  </a:srgbClr>
                </a:outerShdw>
              </a:effectLst>
              <a:latin typeface="Calibri" pitchFamily="34" charset="0"/>
            </a:endParaRPr>
          </a:p>
        </p:txBody>
      </p:sp>
      <p:sp>
        <p:nvSpPr>
          <p:cNvPr id="19" name="Rectangle 16"/>
          <p:cNvSpPr>
            <a:spLocks noChangeArrowheads="1"/>
          </p:cNvSpPr>
          <p:nvPr/>
        </p:nvSpPr>
        <p:spPr bwMode="auto">
          <a:xfrm>
            <a:off x="533400" y="228600"/>
            <a:ext cx="8915400" cy="533400"/>
          </a:xfrm>
          <a:prstGeom prst="rect">
            <a:avLst/>
          </a:prstGeom>
          <a:noFill/>
          <a:ln w="9525">
            <a:noFill/>
            <a:miter lim="800000"/>
            <a:headEnd/>
            <a:tailEnd/>
          </a:ln>
        </p:spPr>
        <p:txBody>
          <a:bodyPr anchor="ctr"/>
          <a:lstStyle/>
          <a:p>
            <a:pPr eaLnBrk="0" hangingPunct="0">
              <a:defRPr/>
            </a:pPr>
            <a:r>
              <a:rPr lang="en-US" sz="3000" dirty="0" smtClean="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rPr>
              <a:t>Longleaf Pine</a:t>
            </a:r>
            <a:endParaRPr lang="en-US" sz="3000" dirty="0">
              <a:solidFill>
                <a:schemeClr val="bg1"/>
              </a:solidFill>
              <a:effectLst>
                <a:outerShdw blurRad="38100" dist="38100" dir="2700000" algn="tl">
                  <a:srgbClr val="000000">
                    <a:alpha val="43137"/>
                  </a:srgbClr>
                </a:outerShdw>
              </a:effectLst>
              <a:latin typeface="Times New Roman" pitchFamily="18" charset="0"/>
              <a:ea typeface="Estrangelo Edessa" pitchFamily="66"/>
              <a:cs typeface="Times New Roman" pitchFamily="18" charset="0"/>
            </a:endParaRPr>
          </a:p>
        </p:txBody>
      </p:sp>
      <p:sp>
        <p:nvSpPr>
          <p:cNvPr id="20" name="Isosceles Triangle 19"/>
          <p:cNvSpPr/>
          <p:nvPr/>
        </p:nvSpPr>
        <p:spPr bwMode="auto">
          <a:xfrm rot="5400000" flipH="1">
            <a:off x="355600" y="419099"/>
            <a:ext cx="203199" cy="152400"/>
          </a:xfrm>
          <a:prstGeom prst="triangle">
            <a:avLst/>
          </a:prstGeom>
          <a:solidFill>
            <a:srgbClr val="F2550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11055</TotalTime>
  <Words>686</Words>
  <Application>Microsoft PowerPoint</Application>
  <PresentationFormat>On-screen Show (4:3)</PresentationFormat>
  <Paragraphs>94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Dell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Hispanic Labor in North Carolina’s Forest Industry: A Proposed Study of Employer and Laborer Perspectives</dc:title>
  <dc:creator>James Victor Hamilton, Jr.</dc:creator>
  <cp:lastModifiedBy>Jim</cp:lastModifiedBy>
  <cp:revision>501</cp:revision>
  <dcterms:created xsi:type="dcterms:W3CDTF">2000-11-29T03:59:23Z</dcterms:created>
  <dcterms:modified xsi:type="dcterms:W3CDTF">2009-02-12T14:56:19Z</dcterms:modified>
</cp:coreProperties>
</file>