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81" r:id="rId2"/>
    <p:sldId id="283" r:id="rId3"/>
    <p:sldId id="279" r:id="rId4"/>
    <p:sldId id="257" r:id="rId5"/>
    <p:sldId id="260" r:id="rId6"/>
    <p:sldId id="282" r:id="rId7"/>
    <p:sldId id="285" r:id="rId8"/>
    <p:sldId id="258" r:id="rId9"/>
    <p:sldId id="259" r:id="rId10"/>
    <p:sldId id="284" r:id="rId11"/>
    <p:sldId id="264" r:id="rId12"/>
    <p:sldId id="286" r:id="rId13"/>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9933"/>
    <a:srgbClr val="666633"/>
    <a:srgbClr val="17360C"/>
    <a:srgbClr val="1B3E0E"/>
    <a:srgbClr val="2A4F09"/>
    <a:srgbClr val="0C5039"/>
    <a:srgbClr val="F0D00E"/>
    <a:srgbClr val="0E6246"/>
    <a:srgbClr val="1E64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51" autoAdjust="0"/>
    <p:restoredTop sz="91682" autoAdjust="0"/>
  </p:normalViewPr>
  <p:slideViewPr>
    <p:cSldViewPr>
      <p:cViewPr>
        <p:scale>
          <a:sx n="70" d="100"/>
          <a:sy n="70" d="100"/>
        </p:scale>
        <p:origin x="-1746"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7" d="100"/>
          <a:sy n="57" d="100"/>
        </p:scale>
        <p:origin x="-183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2E3BF9F4-A4CE-482A-86EA-5F318C25C4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CF846740-7E1C-431D-B298-177BDE0C71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cut is made on the underside of the branch about 15 inches away from the trunk and as far up through the branch as possible before the branch weight binds the saw. The second cut is made downward from the top of the branch about 18 inches from the main trunk to cause the limb to split cleanly between the two cuts without tearing the bark. The remaining stub can then be supported easily with one hand while it is cut from the tree. This final cut should begin on the outside of the branch bark ridge and end just outside of the branch collar swelling on the lower side of the branch. </a:t>
            </a:r>
            <a:endParaRPr lang="en-US" dirty="0"/>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F846740-7E1C-431D-B298-177BDE0C71A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09E875-A0AB-4113-A981-466AB2E1E4E5}"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B1DE94-ED66-484F-A66A-F55F34D28337}"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96C716-5753-4977-8355-823B93F687F3}"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C18C5F-2B1F-45B5-A862-B2B1ED097C10}"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C45B94-82D2-4D77-A899-2D0D6BFC1C09}"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73E01B-B2C3-41CC-928F-652C477E3F71}"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63C4B8-D0BA-4B6E-A88E-DC3BEE868B14}"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E0D12D-2FBF-473F-9719-88088BE23FDD}"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9AC9B7-F7BA-4649-8F26-0990A78C44D3}"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5689B8-AE2E-4A4E-950D-D36D83133424}"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5DE7E6-5A92-486E-95ED-01CB16ADA549}"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defRPr>
            </a:lvl1pPr>
          </a:lstStyle>
          <a:p>
            <a:pPr>
              <a:defRPr/>
            </a:pPr>
            <a:fld id="{26F911A1-BB1A-43D9-AB7E-8D0B71E67B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9" name="Rectangle 16"/>
          <p:cNvSpPr>
            <a:spLocks noChangeArrowheads="1"/>
          </p:cNvSpPr>
          <p:nvPr/>
        </p:nvSpPr>
        <p:spPr bwMode="auto">
          <a:xfrm>
            <a:off x="0" y="609600"/>
            <a:ext cx="9144000" cy="533400"/>
          </a:xfrm>
          <a:prstGeom prst="rect">
            <a:avLst/>
          </a:prstGeom>
          <a:noFill/>
          <a:ln w="9525">
            <a:noFill/>
            <a:miter lim="800000"/>
            <a:headEnd/>
            <a:tailEnd/>
          </a:ln>
        </p:spPr>
        <p:txBody>
          <a:bodyPr anchor="ctr"/>
          <a:lstStyle/>
          <a:p>
            <a:pPr algn="ctr" eaLnBrk="0" hangingPunct="0">
              <a:defRPr/>
            </a:pPr>
            <a:r>
              <a:rPr lang="en-US" sz="2400" dirty="0" smtClean="0">
                <a:solidFill>
                  <a:schemeClr val="bg1"/>
                </a:solidFill>
                <a:effectLst>
                  <a:outerShdw blurRad="50800" dist="38100" dir="2700000" algn="tl" rotWithShape="0">
                    <a:prstClr val="black">
                      <a:alpha val="40000"/>
                    </a:prstClr>
                  </a:outerShdw>
                </a:effectLst>
                <a:latin typeface="Calibri" pitchFamily="34" charset="0"/>
                <a:ea typeface="Estrangelo Edessa" pitchFamily="66"/>
                <a:cs typeface="Times New Roman" pitchFamily="18" charset="0"/>
              </a:rPr>
              <a:t>module #4</a:t>
            </a:r>
          </a:p>
          <a:p>
            <a:pPr algn="ctr" eaLnBrk="0" hangingPunct="0">
              <a:defRPr/>
            </a:pPr>
            <a:r>
              <a:rPr lang="en-US" sz="3200" dirty="0" smtClean="0">
                <a:solidFill>
                  <a:schemeClr val="bg1"/>
                </a:solidFill>
                <a:effectLst>
                  <a:outerShdw blurRad="50800" dist="38100" dir="2700000" algn="tl" rotWithShape="0">
                    <a:prstClr val="black">
                      <a:alpha val="40000"/>
                    </a:prstClr>
                  </a:outerShdw>
                </a:effectLst>
                <a:latin typeface="Times New Roman" pitchFamily="18" charset="0"/>
                <a:ea typeface="Estrangelo Edessa" pitchFamily="66"/>
                <a:cs typeface="Times New Roman" pitchFamily="18" charset="0"/>
              </a:rPr>
              <a:t>Pruning</a:t>
            </a:r>
            <a:endParaRPr lang="en-US" sz="3200" dirty="0">
              <a:solidFill>
                <a:schemeClr val="bg1"/>
              </a:solidFill>
              <a:effectLst>
                <a:outerShdw blurRad="50800" dist="38100" dir="2700000" algn="tl" rotWithShape="0">
                  <a:prstClr val="black">
                    <a:alpha val="40000"/>
                  </a:prstClr>
                </a:outerShdw>
              </a:effectLst>
              <a:latin typeface="Times New Roman" pitchFamily="18" charset="0"/>
              <a:ea typeface="Estrangelo Edessa" pitchFamily="66"/>
              <a:cs typeface="Times New Roman" pitchFamily="18" charset="0"/>
            </a:endParaRPr>
          </a:p>
        </p:txBody>
      </p:sp>
      <p:sp>
        <p:nvSpPr>
          <p:cNvPr id="10" name="Rectangle 16"/>
          <p:cNvSpPr txBox="1">
            <a:spLocks noChangeArrowheads="1"/>
          </p:cNvSpPr>
          <p:nvPr/>
        </p:nvSpPr>
        <p:spPr bwMode="auto">
          <a:xfrm>
            <a:off x="0" y="6019800"/>
            <a:ext cx="9144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Times New Roman" pitchFamily="18" charset="0"/>
                <a:ea typeface="Estrangelo Edessa" pitchFamily="66"/>
                <a:cs typeface="Times New Roman" pitchFamily="18" charset="0"/>
              </a:rPr>
              <a:t>Pine </a:t>
            </a:r>
            <a:r>
              <a:rPr kumimoji="0" lang="en-US" sz="2800" b="0" i="0" u="none" strike="noStrike" kern="0" cap="none" spc="0" normalizeH="0" baseline="0" noProof="0" dirty="0" err="1" smtClean="0">
                <a:ln>
                  <a:noFill/>
                </a:ln>
                <a:solidFill>
                  <a:schemeClr val="bg1"/>
                </a:solidFill>
                <a:effectLst>
                  <a:outerShdw blurRad="50800" dist="38100" dir="2700000" algn="tl" rotWithShape="0">
                    <a:prstClr val="black">
                      <a:alpha val="40000"/>
                    </a:prstClr>
                  </a:outerShdw>
                </a:effectLst>
                <a:uLnTx/>
                <a:uFillTx/>
                <a:latin typeface="Times New Roman" pitchFamily="18" charset="0"/>
                <a:ea typeface="Estrangelo Edessa" pitchFamily="66"/>
                <a:cs typeface="Times New Roman" pitchFamily="18" charset="0"/>
              </a:rPr>
              <a:t>Silvopasture</a:t>
            </a:r>
            <a:r>
              <a:rPr kumimoji="0" lang="en-US" sz="28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Times New Roman" pitchFamily="18" charset="0"/>
                <a:ea typeface="Estrangelo Edessa" pitchFamily="66"/>
                <a:cs typeface="Times New Roman" pitchFamily="18" charset="0"/>
              </a:rPr>
              <a:t> in the Southeast </a:t>
            </a:r>
          </a:p>
        </p:txBody>
      </p:sp>
      <p:pic>
        <p:nvPicPr>
          <p:cNvPr id="6" name="Picture 6" descr="H:\photos\01prune2.jpg"/>
          <p:cNvPicPr>
            <a:picLocks noChangeAspect="1" noChangeArrowheads="1"/>
          </p:cNvPicPr>
          <p:nvPr/>
        </p:nvPicPr>
        <p:blipFill>
          <a:blip r:embed="rId3"/>
          <a:srcRect r="1245" b="1923"/>
          <a:stretch>
            <a:fillRect/>
          </a:stretch>
        </p:blipFill>
        <p:spPr bwMode="auto">
          <a:xfrm>
            <a:off x="1676400" y="1752600"/>
            <a:ext cx="5791200" cy="3886200"/>
          </a:xfrm>
          <a:prstGeom prst="rect">
            <a:avLst/>
          </a:prstGeom>
          <a:noFill/>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6"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Other Benefits of Pruning</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8"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19"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4a}       Slide: 10/12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0" name="Isosceles Triangle 19"/>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6389" name="Text Box 8"/>
          <p:cNvSpPr txBox="1">
            <a:spLocks noChangeArrowheads="1"/>
          </p:cNvSpPr>
          <p:nvPr/>
        </p:nvSpPr>
        <p:spPr bwMode="auto">
          <a:xfrm>
            <a:off x="457200" y="1219200"/>
            <a:ext cx="7696200" cy="769441"/>
          </a:xfrm>
          <a:prstGeom prst="rect">
            <a:avLst/>
          </a:prstGeom>
          <a:noFill/>
          <a:ln w="9525">
            <a:noFill/>
            <a:miter lim="800000"/>
            <a:headEnd/>
            <a:tailEnd/>
          </a:ln>
        </p:spPr>
        <p:txBody>
          <a:bodyPr wrap="square">
            <a:spAutoFit/>
          </a:bodyPr>
          <a:lstStyle/>
          <a:p>
            <a:pPr>
              <a:buClr>
                <a:schemeClr val="accent3"/>
              </a:buClr>
              <a:buFont typeface="Wingdings" pitchFamily="2" charset="2"/>
              <a:buChar char="§"/>
            </a:pPr>
            <a:r>
              <a:rPr lang="en-US" dirty="0" smtClean="0">
                <a:latin typeface="Calibri" pitchFamily="34" charset="0"/>
                <a:cs typeface="Times New Roman" pitchFamily="18" charset="0"/>
              </a:rPr>
              <a:t> Pruning also allows more sunlight to hit the ground stimulating forage growth and creating an open, aesthetic environment</a:t>
            </a:r>
          </a:p>
        </p:txBody>
      </p:sp>
      <p:pic>
        <p:nvPicPr>
          <p:cNvPr id="9" name="Picture 6" descr="C:\Documents and Settings\jhamilton\My Documents\Silvopasture Course\Silvopasture_Pics\IMG_0623.jpg"/>
          <p:cNvPicPr>
            <a:picLocks noChangeAspect="1" noChangeArrowheads="1"/>
          </p:cNvPicPr>
          <p:nvPr/>
        </p:nvPicPr>
        <p:blipFill>
          <a:blip r:embed="rId4" cstate="print"/>
          <a:srcRect l="5357" r="7143" b="7143"/>
          <a:stretch>
            <a:fillRect/>
          </a:stretch>
        </p:blipFill>
        <p:spPr bwMode="auto">
          <a:xfrm>
            <a:off x="533400" y="2286000"/>
            <a:ext cx="3733800" cy="2971800"/>
          </a:xfrm>
          <a:prstGeom prst="rect">
            <a:avLst/>
          </a:prstGeom>
          <a:noFill/>
        </p:spPr>
      </p:pic>
      <p:pic>
        <p:nvPicPr>
          <p:cNvPr id="7170" name="Picture 2" descr="C:\Documents and Settings\jhamilton\My Documents\Silvopasture Course\Silvopasture_Pics\IMG_0612.jpg"/>
          <p:cNvPicPr>
            <a:picLocks noChangeAspect="1" noChangeArrowheads="1"/>
          </p:cNvPicPr>
          <p:nvPr/>
        </p:nvPicPr>
        <p:blipFill>
          <a:blip r:embed="rId5" cstate="print"/>
          <a:srcRect/>
          <a:stretch>
            <a:fillRect/>
          </a:stretch>
        </p:blipFill>
        <p:spPr bwMode="auto">
          <a:xfrm>
            <a:off x="4495800" y="2286000"/>
            <a:ext cx="3937000" cy="2952750"/>
          </a:xfrm>
          <a:prstGeom prst="rect">
            <a:avLst/>
          </a:prstGeom>
          <a:noFill/>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21" name="Rectangle 20"/>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22"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Frequency and Expense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3"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24"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4a}       Slide: 11/12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5" name="Isosceles Triangle 24"/>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6" name="TextBox 15"/>
          <p:cNvSpPr txBox="1"/>
          <p:nvPr/>
        </p:nvSpPr>
        <p:spPr>
          <a:xfrm>
            <a:off x="533400" y="1287959"/>
            <a:ext cx="2971800" cy="769441"/>
          </a:xfrm>
          <a:prstGeom prst="rect">
            <a:avLst/>
          </a:prstGeom>
          <a:noFill/>
        </p:spPr>
        <p:txBody>
          <a:bodyPr wrap="square" rtlCol="0">
            <a:spAutoFit/>
          </a:bodyPr>
          <a:lstStyle/>
          <a:p>
            <a:r>
              <a:rPr lang="en-US" b="1" dirty="0" smtClean="0">
                <a:solidFill>
                  <a:schemeClr val="bg1"/>
                </a:solidFill>
                <a:latin typeface="Calibri" pitchFamily="34" charset="0"/>
                <a:cs typeface="Times New Roman" pitchFamily="18" charset="0"/>
              </a:rPr>
              <a:t>Advantages: </a:t>
            </a:r>
          </a:p>
          <a:p>
            <a:endParaRPr lang="en-US" dirty="0"/>
          </a:p>
        </p:txBody>
      </p:sp>
      <p:sp>
        <p:nvSpPr>
          <p:cNvPr id="17" name="TextBox 16"/>
          <p:cNvSpPr txBox="1"/>
          <p:nvPr/>
        </p:nvSpPr>
        <p:spPr>
          <a:xfrm>
            <a:off x="4724400" y="1295400"/>
            <a:ext cx="2971800" cy="769441"/>
          </a:xfrm>
          <a:prstGeom prst="rect">
            <a:avLst/>
          </a:prstGeom>
          <a:noFill/>
        </p:spPr>
        <p:txBody>
          <a:bodyPr wrap="square" rtlCol="0">
            <a:spAutoFit/>
          </a:bodyPr>
          <a:lstStyle/>
          <a:p>
            <a:r>
              <a:rPr lang="en-US" b="1" dirty="0" smtClean="0">
                <a:solidFill>
                  <a:schemeClr val="bg1"/>
                </a:solidFill>
                <a:latin typeface="Calibri" pitchFamily="34" charset="0"/>
                <a:cs typeface="Times New Roman" pitchFamily="18" charset="0"/>
              </a:rPr>
              <a:t>Disadvantages: </a:t>
            </a:r>
          </a:p>
          <a:p>
            <a:endParaRPr lang="en-US" dirty="0"/>
          </a:p>
        </p:txBody>
      </p:sp>
      <p:sp>
        <p:nvSpPr>
          <p:cNvPr id="22534" name="Text Box 10"/>
          <p:cNvSpPr txBox="1">
            <a:spLocks noChangeArrowheads="1"/>
          </p:cNvSpPr>
          <p:nvPr/>
        </p:nvSpPr>
        <p:spPr bwMode="auto">
          <a:xfrm>
            <a:off x="533400" y="1219200"/>
            <a:ext cx="3810000" cy="3139321"/>
          </a:xfrm>
          <a:prstGeom prst="rect">
            <a:avLst/>
          </a:prstGeom>
          <a:noFill/>
          <a:ln w="9525">
            <a:noFill/>
            <a:miter lim="800000"/>
            <a:headEnd/>
            <a:tailEnd/>
          </a:ln>
        </p:spPr>
        <p:txBody>
          <a:bodyPr>
            <a:spAutoFit/>
          </a:bodyPr>
          <a:lstStyle/>
          <a:p>
            <a:pPr>
              <a:spcBef>
                <a:spcPct val="50000"/>
              </a:spcBef>
              <a:buClr>
                <a:srgbClr val="FF6600"/>
              </a:buClr>
              <a:buFont typeface="Wingdings" pitchFamily="2" charset="2"/>
              <a:buChar char="§"/>
            </a:pPr>
            <a:r>
              <a:rPr lang="en-US" dirty="0" smtClean="0">
                <a:latin typeface="Calibri" pitchFamily="34" charset="0"/>
              </a:rPr>
              <a:t> </a:t>
            </a:r>
            <a:r>
              <a:rPr lang="en-US" dirty="0" smtClean="0">
                <a:latin typeface="Calibri" pitchFamily="34" charset="0"/>
                <a:cs typeface="Times New Roman" pitchFamily="18" charset="0"/>
              </a:rPr>
              <a:t>Pruning may occur at 5 year increments depending on tree spacing and growth</a:t>
            </a:r>
            <a:endParaRPr lang="en-US" dirty="0">
              <a:latin typeface="Calibri" pitchFamily="34" charset="0"/>
              <a:cs typeface="Times New Roman" pitchFamily="18" charset="0"/>
            </a:endParaRPr>
          </a:p>
          <a:p>
            <a:pPr>
              <a:spcBef>
                <a:spcPct val="50000"/>
              </a:spcBef>
              <a:buClr>
                <a:srgbClr val="FF6600"/>
              </a:buClr>
              <a:buFont typeface="Wingdings" pitchFamily="2" charset="2"/>
              <a:buChar char="§"/>
            </a:pPr>
            <a:r>
              <a:rPr lang="en-US" dirty="0">
                <a:latin typeface="Calibri" pitchFamily="34" charset="0"/>
                <a:cs typeface="Times New Roman" pitchFamily="18" charset="0"/>
              </a:rPr>
              <a:t> </a:t>
            </a:r>
            <a:r>
              <a:rPr lang="en-US" dirty="0" smtClean="0">
                <a:latin typeface="Calibri" pitchFamily="34" charset="0"/>
                <a:cs typeface="Times New Roman" pitchFamily="18" charset="0"/>
              </a:rPr>
              <a:t>Costs have been estimated at around $0.50 to $1.00 per tree depending on the size of the tree</a:t>
            </a:r>
            <a:endParaRPr lang="en-US" dirty="0">
              <a:latin typeface="Calibri" pitchFamily="34" charset="0"/>
              <a:cs typeface="Times New Roman" pitchFamily="18" charset="0"/>
            </a:endParaRPr>
          </a:p>
          <a:p>
            <a:pPr>
              <a:spcBef>
                <a:spcPct val="50000"/>
              </a:spcBef>
              <a:buClr>
                <a:srgbClr val="FF6600"/>
              </a:buClr>
              <a:buFont typeface="Wingdings" pitchFamily="2" charset="2"/>
              <a:buChar char="§"/>
            </a:pPr>
            <a:endParaRPr lang="en-US" dirty="0"/>
          </a:p>
        </p:txBody>
      </p:sp>
      <p:pic>
        <p:nvPicPr>
          <p:cNvPr id="19" name="Picture 2" descr="http://www.fs.fed.us/r6/nr/fid/health/himages2004/fig18.jpg"/>
          <p:cNvPicPr>
            <a:picLocks noChangeAspect="1" noChangeArrowheads="1"/>
          </p:cNvPicPr>
          <p:nvPr/>
        </p:nvPicPr>
        <p:blipFill>
          <a:blip r:embed="rId4"/>
          <a:srcRect/>
          <a:stretch>
            <a:fillRect/>
          </a:stretch>
        </p:blipFill>
        <p:spPr bwMode="auto">
          <a:xfrm>
            <a:off x="4800600" y="3600450"/>
            <a:ext cx="3429000" cy="2571750"/>
          </a:xfrm>
          <a:prstGeom prst="rect">
            <a:avLst/>
          </a:prstGeom>
          <a:noFill/>
        </p:spPr>
      </p:pic>
      <p:pic>
        <p:nvPicPr>
          <p:cNvPr id="20" name="Picture 2" descr="http://thebegavalley.org.au/typo3temp/pics/97f2d24e3e.jpg"/>
          <p:cNvPicPr>
            <a:picLocks noChangeAspect="1" noChangeArrowheads="1"/>
          </p:cNvPicPr>
          <p:nvPr/>
        </p:nvPicPr>
        <p:blipFill>
          <a:blip r:embed="rId5"/>
          <a:srcRect/>
          <a:stretch>
            <a:fillRect/>
          </a:stretch>
        </p:blipFill>
        <p:spPr bwMode="auto">
          <a:xfrm>
            <a:off x="5105400" y="1371600"/>
            <a:ext cx="2743200" cy="2057400"/>
          </a:xfrm>
          <a:prstGeom prst="rect">
            <a:avLst/>
          </a:prstGeom>
          <a:noFill/>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21" name="Rectangle 20"/>
          <p:cNvSpPr/>
          <p:nvPr/>
        </p:nvSpPr>
        <p:spPr bwMode="auto">
          <a:xfrm>
            <a:off x="304800" y="838200"/>
            <a:ext cx="8534400" cy="556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22"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Summary</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3" name="Picture 8"/>
          <p:cNvPicPr>
            <a:picLocks noChangeAspect="1" noChangeArrowheads="1"/>
          </p:cNvPicPr>
          <p:nvPr/>
        </p:nvPicPr>
        <p:blipFill>
          <a:blip r:embed="rId3"/>
          <a:srcRect/>
          <a:stretch>
            <a:fillRect/>
          </a:stretch>
        </p:blipFill>
        <p:spPr bwMode="auto">
          <a:xfrm flipV="1">
            <a:off x="304800" y="6324600"/>
            <a:ext cx="8534401" cy="228600"/>
          </a:xfrm>
          <a:prstGeom prst="rect">
            <a:avLst/>
          </a:prstGeom>
          <a:noFill/>
          <a:ln w="9525">
            <a:noFill/>
            <a:miter lim="800000"/>
            <a:headEnd/>
            <a:tailEnd/>
          </a:ln>
          <a:effectLst/>
        </p:spPr>
      </p:pic>
      <p:sp>
        <p:nvSpPr>
          <p:cNvPr id="24"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4a}       Slide: 12/12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5" name="Isosceles Triangle 24"/>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6" name="TextBox 15"/>
          <p:cNvSpPr txBox="1"/>
          <p:nvPr/>
        </p:nvSpPr>
        <p:spPr>
          <a:xfrm>
            <a:off x="533400" y="1287959"/>
            <a:ext cx="2971800" cy="769441"/>
          </a:xfrm>
          <a:prstGeom prst="rect">
            <a:avLst/>
          </a:prstGeom>
          <a:noFill/>
        </p:spPr>
        <p:txBody>
          <a:bodyPr wrap="square" rtlCol="0">
            <a:spAutoFit/>
          </a:bodyPr>
          <a:lstStyle/>
          <a:p>
            <a:r>
              <a:rPr lang="en-US" b="1" dirty="0" smtClean="0">
                <a:solidFill>
                  <a:schemeClr val="bg1"/>
                </a:solidFill>
                <a:latin typeface="Calibri" pitchFamily="34" charset="0"/>
                <a:cs typeface="Times New Roman" pitchFamily="18" charset="0"/>
              </a:rPr>
              <a:t>Advantages: </a:t>
            </a:r>
          </a:p>
          <a:p>
            <a:endParaRPr lang="en-US" dirty="0"/>
          </a:p>
        </p:txBody>
      </p:sp>
      <p:sp>
        <p:nvSpPr>
          <p:cNvPr id="17" name="TextBox 16"/>
          <p:cNvSpPr txBox="1"/>
          <p:nvPr/>
        </p:nvSpPr>
        <p:spPr>
          <a:xfrm>
            <a:off x="4724400" y="1295400"/>
            <a:ext cx="2971800" cy="769441"/>
          </a:xfrm>
          <a:prstGeom prst="rect">
            <a:avLst/>
          </a:prstGeom>
          <a:noFill/>
        </p:spPr>
        <p:txBody>
          <a:bodyPr wrap="square" rtlCol="0">
            <a:spAutoFit/>
          </a:bodyPr>
          <a:lstStyle/>
          <a:p>
            <a:r>
              <a:rPr lang="en-US" b="1" dirty="0" smtClean="0">
                <a:solidFill>
                  <a:schemeClr val="bg1"/>
                </a:solidFill>
                <a:latin typeface="Calibri" pitchFamily="34" charset="0"/>
                <a:cs typeface="Times New Roman" pitchFamily="18" charset="0"/>
              </a:rPr>
              <a:t>Disadvantages: </a:t>
            </a:r>
          </a:p>
          <a:p>
            <a:endParaRPr lang="en-US" dirty="0"/>
          </a:p>
        </p:txBody>
      </p:sp>
      <p:sp>
        <p:nvSpPr>
          <p:cNvPr id="22534" name="Text Box 10"/>
          <p:cNvSpPr txBox="1">
            <a:spLocks noChangeArrowheads="1"/>
          </p:cNvSpPr>
          <p:nvPr/>
        </p:nvSpPr>
        <p:spPr bwMode="auto">
          <a:xfrm>
            <a:off x="533400" y="1143000"/>
            <a:ext cx="4648200" cy="3308598"/>
          </a:xfrm>
          <a:prstGeom prst="rect">
            <a:avLst/>
          </a:prstGeom>
          <a:noFill/>
          <a:ln w="9525">
            <a:noFill/>
            <a:miter lim="800000"/>
            <a:headEnd/>
            <a:tailEnd/>
          </a:ln>
        </p:spPr>
        <p:txBody>
          <a:bodyPr wrap="square">
            <a:spAutoFit/>
          </a:bodyPr>
          <a:lstStyle/>
          <a:p>
            <a:pPr>
              <a:spcBef>
                <a:spcPct val="50000"/>
              </a:spcBef>
              <a:buClr>
                <a:srgbClr val="FF6600"/>
              </a:buClr>
              <a:buFont typeface="Wingdings" pitchFamily="2" charset="2"/>
              <a:buChar char="§"/>
            </a:pPr>
            <a:r>
              <a:rPr lang="en-US" dirty="0" smtClean="0">
                <a:latin typeface="Calibri" pitchFamily="34" charset="0"/>
              </a:rPr>
              <a:t> While not commonly practiced in traditional plantation forestry, proper pruning creates higher-quality timber</a:t>
            </a:r>
          </a:p>
          <a:p>
            <a:pPr>
              <a:spcBef>
                <a:spcPct val="50000"/>
              </a:spcBef>
              <a:buClr>
                <a:srgbClr val="FF6600"/>
              </a:buClr>
              <a:buFont typeface="Wingdings" pitchFamily="2" charset="2"/>
              <a:buChar char="§"/>
            </a:pPr>
            <a:r>
              <a:rPr lang="en-US" dirty="0" smtClean="0">
                <a:latin typeface="Calibri" pitchFamily="34" charset="0"/>
              </a:rPr>
              <a:t> If you </a:t>
            </a:r>
            <a:r>
              <a:rPr lang="en-US" smtClean="0">
                <a:latin typeface="Calibri" pitchFamily="34" charset="0"/>
              </a:rPr>
              <a:t>have additional questions </a:t>
            </a:r>
            <a:r>
              <a:rPr lang="en-US" dirty="0" smtClean="0">
                <a:latin typeface="Calibri" pitchFamily="34" charset="0"/>
              </a:rPr>
              <a:t>regarding technique or equipment for pruning, you may contact an area arborist or county Cooperative Extension office for tips and suggestions</a:t>
            </a:r>
            <a:endParaRPr lang="en-US" dirty="0">
              <a:latin typeface="Calibri" pitchFamily="34" charset="0"/>
            </a:endParaRPr>
          </a:p>
        </p:txBody>
      </p:sp>
      <p:pic>
        <p:nvPicPr>
          <p:cNvPr id="1026" name="Picture 2" descr="http://www.privateforestry.org.au/images/Hoop%20Pine%20Pruning_jpg.jpg"/>
          <p:cNvPicPr>
            <a:picLocks noChangeAspect="1" noChangeArrowheads="1"/>
          </p:cNvPicPr>
          <p:nvPr/>
        </p:nvPicPr>
        <p:blipFill>
          <a:blip r:embed="rId4"/>
          <a:srcRect/>
          <a:stretch>
            <a:fillRect/>
          </a:stretch>
        </p:blipFill>
        <p:spPr bwMode="auto">
          <a:xfrm>
            <a:off x="5514975" y="1190625"/>
            <a:ext cx="2562225" cy="4600575"/>
          </a:xfrm>
          <a:prstGeom prst="rect">
            <a:avLst/>
          </a:prstGeom>
          <a:noFill/>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13"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Pruning a Pine Plantation?</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4"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15"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4a}       Slide: 2/12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16" name="Isosceles Triangle 15"/>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23" name="Rectangle 22"/>
          <p:cNvSpPr/>
          <p:nvPr/>
        </p:nvSpPr>
        <p:spPr bwMode="auto">
          <a:xfrm>
            <a:off x="609600" y="1143000"/>
            <a:ext cx="7696200" cy="457200"/>
          </a:xfrm>
          <a:prstGeom prst="rect">
            <a:avLst/>
          </a:prstGeom>
          <a:solidFill>
            <a:srgbClr val="99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schemeClr val="bg1"/>
                </a:solidFill>
                <a:latin typeface="Calibri" pitchFamily="34" charset="0"/>
                <a:cs typeface="Times New Roman" pitchFamily="18" charset="0"/>
              </a:rPr>
              <a:t>Trees grown in lower density silvopasture produce more branches</a:t>
            </a:r>
            <a:endParaRPr lang="en-US" dirty="0">
              <a:solidFill>
                <a:schemeClr val="bg1"/>
              </a:solidFill>
              <a:latin typeface="Calibri" pitchFamily="34" charset="0"/>
              <a:cs typeface="Times New Roman" pitchFamily="18" charset="0"/>
            </a:endParaRPr>
          </a:p>
        </p:txBody>
      </p:sp>
      <p:sp>
        <p:nvSpPr>
          <p:cNvPr id="15366" name="Text Box 11"/>
          <p:cNvSpPr txBox="1">
            <a:spLocks noChangeArrowheads="1"/>
          </p:cNvSpPr>
          <p:nvPr/>
        </p:nvSpPr>
        <p:spPr bwMode="auto">
          <a:xfrm>
            <a:off x="533400" y="1524000"/>
            <a:ext cx="4495800" cy="2462213"/>
          </a:xfrm>
          <a:prstGeom prst="rect">
            <a:avLst/>
          </a:prstGeom>
          <a:noFill/>
          <a:ln w="9525">
            <a:noFill/>
            <a:miter lim="800000"/>
            <a:headEnd/>
            <a:tailEnd/>
          </a:ln>
        </p:spPr>
        <p:txBody>
          <a:bodyPr wrap="square">
            <a:spAutoFit/>
          </a:bodyPr>
          <a:lstStyle/>
          <a:p>
            <a:pPr>
              <a:buClr>
                <a:schemeClr val="accent3"/>
              </a:buClr>
            </a:pPr>
            <a:endParaRPr lang="en-US" dirty="0" smtClean="0">
              <a:latin typeface="Calibri" pitchFamily="34" charset="0"/>
              <a:cs typeface="Times New Roman" pitchFamily="18" charset="0"/>
            </a:endParaRPr>
          </a:p>
          <a:p>
            <a:pPr>
              <a:buClr>
                <a:schemeClr val="accent3"/>
              </a:buClr>
              <a:buFont typeface="Wingdings" pitchFamily="2" charset="2"/>
              <a:buChar char="§"/>
            </a:pPr>
            <a:r>
              <a:rPr lang="en-US" dirty="0" smtClean="0">
                <a:latin typeface="Calibri" pitchFamily="34" charset="0"/>
                <a:cs typeface="Times New Roman" pitchFamily="18" charset="0"/>
              </a:rPr>
              <a:t> Growth of branches affects eventual lumber quality by producing knots</a:t>
            </a:r>
            <a:endParaRPr lang="en-US" dirty="0">
              <a:latin typeface="Calibri" pitchFamily="34" charset="0"/>
              <a:cs typeface="Times New Roman" pitchFamily="18" charset="0"/>
            </a:endParaRPr>
          </a:p>
          <a:p>
            <a:pPr>
              <a:buClr>
                <a:schemeClr val="accent3"/>
              </a:buClr>
              <a:buFont typeface="Wingdings" pitchFamily="2" charset="2"/>
              <a:buChar char="§"/>
            </a:pPr>
            <a:endParaRPr lang="en-US" dirty="0">
              <a:latin typeface="Calibri" pitchFamily="34" charset="0"/>
              <a:cs typeface="Times New Roman" pitchFamily="18" charset="0"/>
            </a:endParaRPr>
          </a:p>
          <a:p>
            <a:pPr>
              <a:buClr>
                <a:schemeClr val="accent3"/>
              </a:buClr>
              <a:buFont typeface="Wingdings" pitchFamily="2" charset="2"/>
              <a:buChar char="§"/>
            </a:pPr>
            <a:r>
              <a:rPr lang="en-US" dirty="0">
                <a:latin typeface="Calibri" pitchFamily="34" charset="0"/>
                <a:cs typeface="Times New Roman" pitchFamily="18" charset="0"/>
              </a:rPr>
              <a:t> </a:t>
            </a:r>
            <a:r>
              <a:rPr lang="en-US" dirty="0" smtClean="0">
                <a:latin typeface="Calibri" pitchFamily="34" charset="0"/>
              </a:rPr>
              <a:t>After branches die, their bases continue to be surrounded by the growing trunk and knots are formed</a:t>
            </a:r>
          </a:p>
        </p:txBody>
      </p:sp>
      <p:pic>
        <p:nvPicPr>
          <p:cNvPr id="1026" name="Picture 2" descr="Loblolly Pine (Pinus taeda) tree"/>
          <p:cNvPicPr>
            <a:picLocks noChangeAspect="1" noChangeArrowheads="1"/>
          </p:cNvPicPr>
          <p:nvPr/>
        </p:nvPicPr>
        <p:blipFill>
          <a:blip r:embed="rId4"/>
          <a:srcRect l="2286" t="10323" r="4000" b="7097"/>
          <a:stretch>
            <a:fillRect/>
          </a:stretch>
        </p:blipFill>
        <p:spPr bwMode="auto">
          <a:xfrm>
            <a:off x="5410200" y="1905000"/>
            <a:ext cx="3124200" cy="3657600"/>
          </a:xfrm>
          <a:prstGeom prst="rect">
            <a:avLst/>
          </a:prstGeom>
          <a:noFill/>
        </p:spPr>
      </p:pic>
      <p:pic>
        <p:nvPicPr>
          <p:cNvPr id="18" name="Picture 2" descr="http://www.timber.org.au/ewebeditpro4/upload/PineLargeKnots.JPG"/>
          <p:cNvPicPr>
            <a:picLocks noChangeAspect="1" noChangeArrowheads="1"/>
          </p:cNvPicPr>
          <p:nvPr/>
        </p:nvPicPr>
        <p:blipFill>
          <a:blip r:embed="rId5"/>
          <a:srcRect/>
          <a:stretch>
            <a:fillRect/>
          </a:stretch>
        </p:blipFill>
        <p:spPr bwMode="auto">
          <a:xfrm>
            <a:off x="1295400" y="4191000"/>
            <a:ext cx="2628900" cy="1847850"/>
          </a:xfrm>
          <a:prstGeom prst="rect">
            <a:avLst/>
          </a:prstGeom>
          <a:noFill/>
        </p:spPr>
      </p:pic>
      <p:sp>
        <p:nvSpPr>
          <p:cNvPr id="17" name="TextBox 16"/>
          <p:cNvSpPr txBox="1"/>
          <p:nvPr/>
        </p:nvSpPr>
        <p:spPr>
          <a:xfrm>
            <a:off x="5715000" y="5638800"/>
            <a:ext cx="2541273" cy="369332"/>
          </a:xfrm>
          <a:prstGeom prst="rect">
            <a:avLst/>
          </a:prstGeom>
          <a:noFill/>
        </p:spPr>
        <p:txBody>
          <a:bodyPr wrap="none" rtlCol="0">
            <a:spAutoFit/>
          </a:bodyPr>
          <a:lstStyle/>
          <a:p>
            <a:r>
              <a:rPr lang="en-US" sz="1800" i="1" dirty="0" smtClean="0">
                <a:latin typeface="Calibri" pitchFamily="34" charset="0"/>
              </a:rPr>
              <a:t>Open grown loblolly pine</a:t>
            </a:r>
            <a:endParaRPr lang="en-US" sz="1800" i="1" dirty="0">
              <a:latin typeface="Calibri" pitchFamily="34"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dirty="0" smtClean="0"/>
          </a:p>
        </p:txBody>
      </p:sp>
      <p:sp>
        <p:nvSpPr>
          <p:cNvPr id="13"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err="1"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Clearwood</a:t>
            </a: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 vs. Knots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4"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15"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4a}       Slide: 3/12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16" name="Isosceles Triangle 15"/>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23" name="Rectangle 22"/>
          <p:cNvSpPr/>
          <p:nvPr/>
        </p:nvSpPr>
        <p:spPr bwMode="auto">
          <a:xfrm>
            <a:off x="533400" y="1143000"/>
            <a:ext cx="8077200" cy="457200"/>
          </a:xfrm>
          <a:prstGeom prst="rect">
            <a:avLst/>
          </a:prstGeom>
          <a:solidFill>
            <a:srgbClr val="99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schemeClr val="bg1"/>
                </a:solidFill>
                <a:latin typeface="Calibri" pitchFamily="34" charset="0"/>
                <a:cs typeface="Times New Roman" pitchFamily="18" charset="0"/>
              </a:rPr>
              <a:t>In a silvopasture system, pruning is essential to improve wood quality</a:t>
            </a:r>
            <a:endParaRPr lang="en-US" dirty="0">
              <a:solidFill>
                <a:schemeClr val="bg1"/>
              </a:solidFill>
              <a:latin typeface="Calibri" pitchFamily="34" charset="0"/>
              <a:cs typeface="Times New Roman" pitchFamily="18" charset="0"/>
            </a:endParaRPr>
          </a:p>
        </p:txBody>
      </p:sp>
      <p:sp>
        <p:nvSpPr>
          <p:cNvPr id="19" name="Rectangle 18"/>
          <p:cNvSpPr/>
          <p:nvPr/>
        </p:nvSpPr>
        <p:spPr>
          <a:xfrm>
            <a:off x="533400" y="1676400"/>
            <a:ext cx="3505200" cy="3477875"/>
          </a:xfrm>
          <a:prstGeom prst="rect">
            <a:avLst/>
          </a:prstGeom>
        </p:spPr>
        <p:txBody>
          <a:bodyPr wrap="square">
            <a:spAutoFit/>
          </a:bodyPr>
          <a:lstStyle/>
          <a:p>
            <a:pPr>
              <a:buClr>
                <a:schemeClr val="accent3"/>
              </a:buClr>
            </a:pPr>
            <a:endParaRPr lang="en-US" dirty="0" smtClean="0">
              <a:latin typeface="Calibri" pitchFamily="34" charset="0"/>
              <a:cs typeface="Times New Roman" pitchFamily="18" charset="0"/>
            </a:endParaRPr>
          </a:p>
          <a:p>
            <a:pPr>
              <a:buClr>
                <a:schemeClr val="accent3"/>
              </a:buClr>
              <a:buFont typeface="Wingdings" pitchFamily="2" charset="2"/>
              <a:buChar char="§"/>
            </a:pPr>
            <a:r>
              <a:rPr lang="en-US" dirty="0" smtClean="0">
                <a:latin typeface="Calibri" pitchFamily="34" charset="0"/>
                <a:cs typeface="Times New Roman" pitchFamily="18" charset="0"/>
              </a:rPr>
              <a:t> Pruning confines the knots produced by branches to a small diameter producing higher quality, knot-free “</a:t>
            </a:r>
            <a:r>
              <a:rPr lang="en-US" dirty="0" err="1" smtClean="0">
                <a:latin typeface="Calibri" pitchFamily="34" charset="0"/>
                <a:cs typeface="Times New Roman" pitchFamily="18" charset="0"/>
              </a:rPr>
              <a:t>clearwood</a:t>
            </a:r>
            <a:r>
              <a:rPr lang="en-US" dirty="0" smtClean="0">
                <a:latin typeface="Calibri" pitchFamily="34" charset="0"/>
                <a:cs typeface="Times New Roman" pitchFamily="18" charset="0"/>
              </a:rPr>
              <a:t>” which fetches a higher price</a:t>
            </a:r>
          </a:p>
          <a:p>
            <a:pPr>
              <a:buClr>
                <a:schemeClr val="accent3"/>
              </a:buClr>
              <a:buFont typeface="Wingdings" pitchFamily="2" charset="2"/>
              <a:buChar char="§"/>
            </a:pPr>
            <a:endParaRPr lang="en-US" dirty="0" smtClean="0">
              <a:latin typeface="Calibri" pitchFamily="34" charset="0"/>
              <a:cs typeface="Times New Roman" pitchFamily="18" charset="0"/>
            </a:endParaRPr>
          </a:p>
          <a:p>
            <a:pPr>
              <a:buClr>
                <a:schemeClr val="accent3"/>
              </a:buClr>
              <a:buFont typeface="Wingdings" pitchFamily="2" charset="2"/>
              <a:buChar char="§"/>
            </a:pPr>
            <a:endParaRPr lang="en-US" dirty="0" smtClean="0">
              <a:latin typeface="Calibri" pitchFamily="34" charset="0"/>
              <a:cs typeface="Times New Roman" pitchFamily="18" charset="0"/>
            </a:endParaRPr>
          </a:p>
          <a:p>
            <a:pPr>
              <a:buClr>
                <a:schemeClr val="accent3"/>
              </a:buClr>
            </a:pPr>
            <a:endParaRPr lang="en-US" dirty="0" smtClean="0">
              <a:latin typeface="Calibri" pitchFamily="34" charset="0"/>
              <a:cs typeface="Times New Roman" pitchFamily="18" charset="0"/>
            </a:endParaRPr>
          </a:p>
        </p:txBody>
      </p:sp>
      <p:pic>
        <p:nvPicPr>
          <p:cNvPr id="14342" name="Picture 6" descr="http://www.agric.wa.gov.au/ikmp/images/pruning.gif"/>
          <p:cNvPicPr>
            <a:picLocks noChangeAspect="1" noChangeArrowheads="1"/>
          </p:cNvPicPr>
          <p:nvPr/>
        </p:nvPicPr>
        <p:blipFill>
          <a:blip r:embed="rId4"/>
          <a:srcRect l="2239" t="2108" b="3027"/>
          <a:stretch>
            <a:fillRect/>
          </a:stretch>
        </p:blipFill>
        <p:spPr bwMode="auto">
          <a:xfrm>
            <a:off x="4826794" y="2209800"/>
            <a:ext cx="3326606" cy="3429000"/>
          </a:xfrm>
          <a:prstGeom prst="rect">
            <a:avLst/>
          </a:prstGeom>
          <a:noFill/>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6"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When to Prune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8"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19"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4a}       Slide: 4/12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0" name="Isosceles Triangle 19"/>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6389" name="Text Box 8"/>
          <p:cNvSpPr txBox="1">
            <a:spLocks noChangeArrowheads="1"/>
          </p:cNvSpPr>
          <p:nvPr/>
        </p:nvSpPr>
        <p:spPr bwMode="auto">
          <a:xfrm>
            <a:off x="381000" y="1066800"/>
            <a:ext cx="8305800" cy="1446550"/>
          </a:xfrm>
          <a:prstGeom prst="rect">
            <a:avLst/>
          </a:prstGeom>
          <a:noFill/>
          <a:ln w="9525">
            <a:noFill/>
            <a:miter lim="800000"/>
            <a:headEnd/>
            <a:tailEnd/>
          </a:ln>
        </p:spPr>
        <p:txBody>
          <a:bodyPr wrap="square">
            <a:spAutoFit/>
          </a:bodyPr>
          <a:lstStyle/>
          <a:p>
            <a:r>
              <a:rPr lang="en-US" dirty="0" smtClean="0">
                <a:latin typeface="Calibri" pitchFamily="34" charset="0"/>
              </a:rPr>
              <a:t>The first pruning should be initiated in the late winter or early spring when the trees have reached 15 to 20 feet tall. By then, the tree should have plenty of branches and root stability to handle pruning. </a:t>
            </a:r>
          </a:p>
          <a:p>
            <a:pPr>
              <a:buClr>
                <a:schemeClr val="accent3"/>
              </a:buClr>
            </a:pPr>
            <a:endParaRPr lang="en-US" dirty="0" smtClean="0">
              <a:latin typeface="Calibri" pitchFamily="34" charset="0"/>
              <a:cs typeface="Times New Roman" pitchFamily="18" charset="0"/>
            </a:endParaRPr>
          </a:p>
        </p:txBody>
      </p:sp>
      <p:pic>
        <p:nvPicPr>
          <p:cNvPr id="10" name="Picture 2" descr="http://www.afrc.uamont.edu/vanderschaaf/STP%20App%202006%20plot%203%20Curtis%20and%20Jungkee.JPG"/>
          <p:cNvPicPr>
            <a:picLocks noChangeAspect="1" noChangeArrowheads="1"/>
          </p:cNvPicPr>
          <p:nvPr/>
        </p:nvPicPr>
        <p:blipFill>
          <a:blip r:embed="rId4"/>
          <a:srcRect l="12422" t="8282" r="13044" b="7246"/>
          <a:stretch>
            <a:fillRect/>
          </a:stretch>
        </p:blipFill>
        <p:spPr bwMode="auto">
          <a:xfrm>
            <a:off x="2286000" y="2362200"/>
            <a:ext cx="4572000" cy="3886200"/>
          </a:xfrm>
          <a:prstGeom prst="rect">
            <a:avLst/>
          </a:prstGeom>
          <a:noFill/>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6"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Pruning Goal</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8"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19"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4a}       Slide: 5/12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0" name="Isosceles Triangle 19"/>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7412" name="Text Box 7"/>
          <p:cNvSpPr txBox="1">
            <a:spLocks noChangeArrowheads="1"/>
          </p:cNvSpPr>
          <p:nvPr/>
        </p:nvSpPr>
        <p:spPr bwMode="auto">
          <a:xfrm>
            <a:off x="381000" y="1219200"/>
            <a:ext cx="3657600" cy="2123658"/>
          </a:xfrm>
          <a:prstGeom prst="rect">
            <a:avLst/>
          </a:prstGeom>
          <a:noFill/>
          <a:ln w="9525">
            <a:noFill/>
            <a:miter lim="800000"/>
            <a:headEnd/>
            <a:tailEnd/>
          </a:ln>
        </p:spPr>
        <p:txBody>
          <a:bodyPr wrap="square">
            <a:spAutoFit/>
          </a:bodyPr>
          <a:lstStyle/>
          <a:p>
            <a:r>
              <a:rPr lang="en-US" dirty="0" smtClean="0">
                <a:latin typeface="Calibri" pitchFamily="34" charset="0"/>
              </a:rPr>
              <a:t>Pruning should remove all of the lower branches but never more than half of the total crown. </a:t>
            </a:r>
          </a:p>
          <a:p>
            <a:endParaRPr lang="en-US" dirty="0" smtClean="0">
              <a:latin typeface="Calibri" pitchFamily="34" charset="0"/>
            </a:endParaRPr>
          </a:p>
          <a:p>
            <a:endParaRPr lang="en-US" dirty="0">
              <a:latin typeface="Calibri" pitchFamily="34" charset="0"/>
            </a:endParaRPr>
          </a:p>
        </p:txBody>
      </p:sp>
      <p:pic>
        <p:nvPicPr>
          <p:cNvPr id="10" name="Picture 2" descr="C:\Documents and Settings\jhamilton\My Documents\JimHamilton\SilvopastureHandbook\HandbookImages\page20figure1.jpg"/>
          <p:cNvPicPr>
            <a:picLocks noChangeAspect="1" noChangeArrowheads="1"/>
          </p:cNvPicPr>
          <p:nvPr/>
        </p:nvPicPr>
        <p:blipFill>
          <a:blip r:embed="rId4"/>
          <a:srcRect l="2960" t="26316" r="52632" b="10319"/>
          <a:stretch>
            <a:fillRect/>
          </a:stretch>
        </p:blipFill>
        <p:spPr bwMode="auto">
          <a:xfrm>
            <a:off x="4038600" y="914400"/>
            <a:ext cx="4800600" cy="5137484"/>
          </a:xfrm>
          <a:prstGeom prst="rect">
            <a:avLst/>
          </a:prstGeom>
          <a:noFill/>
        </p:spPr>
      </p:pic>
      <p:sp>
        <p:nvSpPr>
          <p:cNvPr id="11" name="TextBox 10"/>
          <p:cNvSpPr txBox="1"/>
          <p:nvPr/>
        </p:nvSpPr>
        <p:spPr>
          <a:xfrm>
            <a:off x="2057400" y="5181600"/>
            <a:ext cx="1510350" cy="430887"/>
          </a:xfrm>
          <a:prstGeom prst="rect">
            <a:avLst/>
          </a:prstGeom>
          <a:noFill/>
        </p:spPr>
        <p:txBody>
          <a:bodyPr wrap="none" rtlCol="0">
            <a:spAutoFit/>
          </a:bodyPr>
          <a:lstStyle/>
          <a:p>
            <a:r>
              <a:rPr lang="en-US" dirty="0" smtClean="0">
                <a:solidFill>
                  <a:schemeClr val="accent3"/>
                </a:solidFill>
              </a:rPr>
              <a:t>1</a:t>
            </a:r>
            <a:r>
              <a:rPr lang="en-US" baseline="30000" dirty="0" smtClean="0">
                <a:solidFill>
                  <a:schemeClr val="accent3"/>
                </a:solidFill>
              </a:rPr>
              <a:t>st</a:t>
            </a:r>
            <a:r>
              <a:rPr lang="en-US" dirty="0" smtClean="0">
                <a:solidFill>
                  <a:schemeClr val="accent3"/>
                </a:solidFill>
              </a:rPr>
              <a:t> pruning</a:t>
            </a:r>
            <a:endParaRPr lang="en-US" dirty="0">
              <a:solidFill>
                <a:schemeClr val="accent3"/>
              </a:solidFil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19"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Successive Pruning</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0"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21"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4a}       Slide: 6/12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2" name="Isosceles Triangle 21"/>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9460" name="Text Box 7"/>
          <p:cNvSpPr txBox="1">
            <a:spLocks noChangeArrowheads="1"/>
          </p:cNvSpPr>
          <p:nvPr/>
        </p:nvSpPr>
        <p:spPr bwMode="auto">
          <a:xfrm>
            <a:off x="533400" y="1219200"/>
            <a:ext cx="3200400" cy="2123658"/>
          </a:xfrm>
          <a:prstGeom prst="rect">
            <a:avLst/>
          </a:prstGeom>
          <a:noFill/>
          <a:ln w="9525">
            <a:noFill/>
            <a:miter lim="800000"/>
            <a:headEnd/>
            <a:tailEnd/>
          </a:ln>
        </p:spPr>
        <p:txBody>
          <a:bodyPr wrap="square">
            <a:spAutoFit/>
          </a:bodyPr>
          <a:lstStyle/>
          <a:p>
            <a:r>
              <a:rPr lang="en-US" dirty="0" smtClean="0">
                <a:latin typeface="Calibri" pitchFamily="34" charset="0"/>
                <a:cs typeface="Times New Roman" pitchFamily="18" charset="0"/>
              </a:rPr>
              <a:t>In successive </a:t>
            </a:r>
            <a:r>
              <a:rPr lang="en-US" dirty="0" err="1" smtClean="0">
                <a:latin typeface="Calibri" pitchFamily="34" charset="0"/>
                <a:cs typeface="Times New Roman" pitchFamily="18" charset="0"/>
              </a:rPr>
              <a:t>prunings</a:t>
            </a:r>
            <a:r>
              <a:rPr lang="en-US" dirty="0" smtClean="0">
                <a:latin typeface="Calibri" pitchFamily="34" charset="0"/>
                <a:cs typeface="Times New Roman" pitchFamily="18" charset="0"/>
              </a:rPr>
              <a:t>, the goal is to remove up to ½ of the canopy to eventually create an 18 to 32 foot branch-free trunk</a:t>
            </a:r>
          </a:p>
          <a:p>
            <a:endParaRPr lang="en-US" dirty="0" smtClean="0">
              <a:latin typeface="Calibri" pitchFamily="34" charset="0"/>
              <a:cs typeface="Times New Roman" pitchFamily="18" charset="0"/>
            </a:endParaRPr>
          </a:p>
        </p:txBody>
      </p:sp>
      <p:pic>
        <p:nvPicPr>
          <p:cNvPr id="27650" name="Picture 2" descr="C:\Documents and Settings\jhamilton\My Documents\JimHamilton\SilvopastureHandbook\HandbookImages\page20figure1.jpg"/>
          <p:cNvPicPr>
            <a:picLocks noChangeAspect="1" noChangeArrowheads="1"/>
          </p:cNvPicPr>
          <p:nvPr/>
        </p:nvPicPr>
        <p:blipFill>
          <a:blip r:embed="rId4"/>
          <a:srcRect l="54034" t="4179" r="867" b="12246"/>
          <a:stretch>
            <a:fillRect/>
          </a:stretch>
        </p:blipFill>
        <p:spPr bwMode="auto">
          <a:xfrm>
            <a:off x="4648200" y="914400"/>
            <a:ext cx="3962400" cy="5507182"/>
          </a:xfrm>
          <a:prstGeom prst="rect">
            <a:avLst/>
          </a:prstGeom>
          <a:noFill/>
        </p:spPr>
      </p:pic>
      <p:sp>
        <p:nvSpPr>
          <p:cNvPr id="11" name="TextBox 10"/>
          <p:cNvSpPr txBox="1"/>
          <p:nvPr/>
        </p:nvSpPr>
        <p:spPr>
          <a:xfrm>
            <a:off x="2057400" y="5334000"/>
            <a:ext cx="2819400" cy="769441"/>
          </a:xfrm>
          <a:prstGeom prst="rect">
            <a:avLst/>
          </a:prstGeom>
          <a:noFill/>
        </p:spPr>
        <p:txBody>
          <a:bodyPr wrap="square" rtlCol="0">
            <a:spAutoFit/>
          </a:bodyPr>
          <a:lstStyle/>
          <a:p>
            <a:r>
              <a:rPr lang="en-US" dirty="0" smtClean="0">
                <a:solidFill>
                  <a:schemeClr val="accent3"/>
                </a:solidFill>
                <a:latin typeface="Calibri" pitchFamily="34" charset="0"/>
              </a:rPr>
              <a:t>2</a:t>
            </a:r>
            <a:r>
              <a:rPr lang="en-US" baseline="30000" dirty="0" smtClean="0">
                <a:solidFill>
                  <a:schemeClr val="accent3"/>
                </a:solidFill>
                <a:latin typeface="Calibri" pitchFamily="34" charset="0"/>
              </a:rPr>
              <a:t>nd</a:t>
            </a:r>
            <a:r>
              <a:rPr lang="en-US" dirty="0" smtClean="0">
                <a:solidFill>
                  <a:schemeClr val="accent3"/>
                </a:solidFill>
                <a:latin typeface="Calibri" pitchFamily="34" charset="0"/>
              </a:rPr>
              <a:t> and successive pruning</a:t>
            </a:r>
            <a:endParaRPr lang="en-US" dirty="0">
              <a:solidFill>
                <a:schemeClr val="accent3"/>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5"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Pruning Technique for Large Branches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9"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20"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4a}       Slide: 7/12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1" name="Isosceles Triangle 20"/>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8437" name="Text Box 7"/>
          <p:cNvSpPr txBox="1">
            <a:spLocks noChangeArrowheads="1"/>
          </p:cNvSpPr>
          <p:nvPr/>
        </p:nvSpPr>
        <p:spPr bwMode="auto">
          <a:xfrm>
            <a:off x="304800" y="990600"/>
            <a:ext cx="8534400" cy="838200"/>
          </a:xfrm>
          <a:prstGeom prst="rect">
            <a:avLst/>
          </a:prstGeom>
          <a:noFill/>
          <a:ln w="9525" algn="in">
            <a:noFill/>
            <a:miter lim="800000"/>
            <a:headEnd/>
            <a:tailEnd/>
          </a:ln>
        </p:spPr>
        <p:txBody>
          <a:bodyPr lIns="36576" tIns="36576" rIns="36576" bIns="36576"/>
          <a:lstStyle/>
          <a:p>
            <a:r>
              <a:rPr lang="en-US" dirty="0" smtClean="0">
                <a:solidFill>
                  <a:srgbClr val="000000"/>
                </a:solidFill>
                <a:latin typeface="Calibri" pitchFamily="34" charset="0"/>
                <a:cs typeface="Times New Roman" pitchFamily="18" charset="0"/>
              </a:rPr>
              <a:t>Begin pruning cuts on the upper or “branch bark ridge” side of the branch.</a:t>
            </a:r>
            <a:endParaRPr lang="en-US" dirty="0">
              <a:solidFill>
                <a:srgbClr val="000000"/>
              </a:solidFill>
              <a:latin typeface="Times New Roman" pitchFamily="18" charset="0"/>
              <a:cs typeface="Times New Roman" pitchFamily="18" charset="0"/>
            </a:endParaRPr>
          </a:p>
        </p:txBody>
      </p:sp>
      <p:pic>
        <p:nvPicPr>
          <p:cNvPr id="17" name="Picture 2" descr="http://www.savvygardener.com/Features/images/pruningtrees2.gif"/>
          <p:cNvPicPr>
            <a:picLocks noChangeAspect="1" noChangeArrowheads="1"/>
          </p:cNvPicPr>
          <p:nvPr/>
        </p:nvPicPr>
        <p:blipFill>
          <a:blip r:embed="rId4"/>
          <a:srcRect/>
          <a:stretch>
            <a:fillRect/>
          </a:stretch>
        </p:blipFill>
        <p:spPr bwMode="auto">
          <a:xfrm>
            <a:off x="2438400" y="1676399"/>
            <a:ext cx="4343400" cy="3292661"/>
          </a:xfrm>
          <a:prstGeom prst="rect">
            <a:avLst/>
          </a:prstGeom>
          <a:noFill/>
        </p:spPr>
      </p:pic>
      <p:sp>
        <p:nvSpPr>
          <p:cNvPr id="18" name="TextBox 17"/>
          <p:cNvSpPr txBox="1"/>
          <p:nvPr/>
        </p:nvSpPr>
        <p:spPr>
          <a:xfrm>
            <a:off x="533400" y="5105400"/>
            <a:ext cx="8153400" cy="1107996"/>
          </a:xfrm>
          <a:prstGeom prst="rect">
            <a:avLst/>
          </a:prstGeom>
          <a:noFill/>
        </p:spPr>
        <p:txBody>
          <a:bodyPr wrap="square" rtlCol="0">
            <a:spAutoFit/>
          </a:bodyPr>
          <a:lstStyle/>
          <a:p>
            <a:r>
              <a:rPr lang="en-US" dirty="0" smtClean="0">
                <a:latin typeface="Calibri" pitchFamily="34" charset="0"/>
              </a:rPr>
              <a:t>For larger branches more than 2 inches in diameter, the first and second cuts (shown above) will prevent the branch from breaking off and damaging the tree by stripping bark from the trunk</a:t>
            </a:r>
            <a:endParaRPr lang="en-US" dirty="0">
              <a:latin typeface="Calibri" pitchFamily="34"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5"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Pruning Equipment</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9"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20"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4a}       Slide: 8/12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1" name="Isosceles Triangle 20"/>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8437" name="Text Box 7"/>
          <p:cNvSpPr txBox="1">
            <a:spLocks noChangeArrowheads="1"/>
          </p:cNvSpPr>
          <p:nvPr/>
        </p:nvSpPr>
        <p:spPr bwMode="auto">
          <a:xfrm>
            <a:off x="457200" y="1219200"/>
            <a:ext cx="3962400" cy="2971800"/>
          </a:xfrm>
          <a:prstGeom prst="rect">
            <a:avLst/>
          </a:prstGeom>
          <a:noFill/>
          <a:ln w="9525" algn="in">
            <a:noFill/>
            <a:miter lim="800000"/>
            <a:headEnd/>
            <a:tailEnd/>
          </a:ln>
        </p:spPr>
        <p:txBody>
          <a:bodyPr lIns="36576" tIns="36576" rIns="36576" bIns="36576"/>
          <a:lstStyle/>
          <a:p>
            <a:r>
              <a:rPr lang="en-US" dirty="0" smtClean="0">
                <a:solidFill>
                  <a:srgbClr val="000000"/>
                </a:solidFill>
                <a:latin typeface="Calibri" pitchFamily="34" charset="0"/>
                <a:cs typeface="Times New Roman" pitchFamily="18" charset="0"/>
              </a:rPr>
              <a:t>Pruning shears or saws can be used for pruning. Make sure your pruning equipment is sharp to ensure clean cuts!</a:t>
            </a:r>
          </a:p>
          <a:p>
            <a:endParaRPr lang="en-US" dirty="0" smtClean="0">
              <a:solidFill>
                <a:srgbClr val="000000"/>
              </a:solidFill>
              <a:latin typeface="Calibri" pitchFamily="34" charset="0"/>
              <a:cs typeface="Times New Roman" pitchFamily="18" charset="0"/>
            </a:endParaRPr>
          </a:p>
          <a:p>
            <a:r>
              <a:rPr lang="en-US" dirty="0" smtClean="0">
                <a:solidFill>
                  <a:srgbClr val="000000"/>
                </a:solidFill>
                <a:latin typeface="Calibri" pitchFamily="34" charset="0"/>
                <a:cs typeface="Times New Roman" pitchFamily="18" charset="0"/>
              </a:rPr>
              <a:t>Avoid pruning with machetes as clean cuts are harder to achieve and tree damage can occur.</a:t>
            </a:r>
          </a:p>
        </p:txBody>
      </p:sp>
      <p:pic>
        <p:nvPicPr>
          <p:cNvPr id="4098" name="Picture 2"/>
          <p:cNvPicPr>
            <a:picLocks noChangeAspect="1" noChangeArrowheads="1"/>
          </p:cNvPicPr>
          <p:nvPr/>
        </p:nvPicPr>
        <p:blipFill>
          <a:blip r:embed="rId4"/>
          <a:srcRect/>
          <a:stretch>
            <a:fillRect/>
          </a:stretch>
        </p:blipFill>
        <p:spPr bwMode="auto">
          <a:xfrm>
            <a:off x="381000" y="4648200"/>
            <a:ext cx="609600" cy="609600"/>
          </a:xfrm>
          <a:prstGeom prst="rect">
            <a:avLst/>
          </a:prstGeom>
          <a:noFill/>
          <a:ln w="9525">
            <a:noFill/>
            <a:miter lim="800000"/>
            <a:headEnd/>
            <a:tailEnd/>
          </a:ln>
          <a:effectLst/>
        </p:spPr>
      </p:pic>
      <p:sp>
        <p:nvSpPr>
          <p:cNvPr id="16" name="TextBox 15"/>
          <p:cNvSpPr txBox="1"/>
          <p:nvPr/>
        </p:nvSpPr>
        <p:spPr>
          <a:xfrm>
            <a:off x="914400" y="4495800"/>
            <a:ext cx="3505200" cy="1077218"/>
          </a:xfrm>
          <a:prstGeom prst="rect">
            <a:avLst/>
          </a:prstGeom>
          <a:noFill/>
        </p:spPr>
        <p:txBody>
          <a:bodyPr wrap="square" rtlCol="0">
            <a:spAutoFit/>
          </a:bodyPr>
          <a:lstStyle/>
          <a:p>
            <a:r>
              <a:rPr lang="en-US" sz="1600" i="1" dirty="0" smtClean="0">
                <a:solidFill>
                  <a:srgbClr val="FF6600"/>
                </a:solidFill>
                <a:latin typeface="Times New Roman" pitchFamily="18" charset="0"/>
                <a:cs typeface="Times New Roman" pitchFamily="18" charset="0"/>
              </a:rPr>
              <a:t>Some arborists recommend sterilizing blades with alcohol after pruning each tree to minimize risks of fungal/rust infections</a:t>
            </a:r>
            <a:endParaRPr lang="en-US" sz="1600" i="1" dirty="0">
              <a:solidFill>
                <a:srgbClr val="FF6600"/>
              </a:solidFill>
              <a:latin typeface="Times New Roman" pitchFamily="18" charset="0"/>
              <a:cs typeface="Times New Roman" pitchFamily="18" charset="0"/>
            </a:endParaRPr>
          </a:p>
        </p:txBody>
      </p:sp>
      <p:pic>
        <p:nvPicPr>
          <p:cNvPr id="17" name="Picture 3" descr="C:\Documents and Settings\jhamilton\My Documents\JimHamilton\SilvopastureHandbook\HandbookImages\page18figure2.JPG"/>
          <p:cNvPicPr>
            <a:picLocks noChangeAspect="1" noChangeArrowheads="1"/>
          </p:cNvPicPr>
          <p:nvPr/>
        </p:nvPicPr>
        <p:blipFill>
          <a:blip r:embed="rId5"/>
          <a:srcRect l="23936"/>
          <a:stretch>
            <a:fillRect/>
          </a:stretch>
        </p:blipFill>
        <p:spPr bwMode="auto">
          <a:xfrm>
            <a:off x="4572000" y="1295400"/>
            <a:ext cx="4068064" cy="4267200"/>
          </a:xfrm>
          <a:prstGeom prst="rect">
            <a:avLst/>
          </a:prstGeom>
          <a:noFill/>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a:off x="304800" y="838200"/>
            <a:ext cx="8534400" cy="5638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9"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Loppers vs. Saws</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20"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21"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4a}       Slide: 9/12</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22" name="Isosceles Triangle 21"/>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9460" name="Text Box 7"/>
          <p:cNvSpPr txBox="1">
            <a:spLocks noChangeArrowheads="1"/>
          </p:cNvSpPr>
          <p:nvPr/>
        </p:nvSpPr>
        <p:spPr bwMode="auto">
          <a:xfrm>
            <a:off x="685800" y="1143000"/>
            <a:ext cx="3505200" cy="1107996"/>
          </a:xfrm>
          <a:prstGeom prst="rect">
            <a:avLst/>
          </a:prstGeom>
          <a:noFill/>
          <a:ln w="9525">
            <a:noFill/>
            <a:miter lim="800000"/>
            <a:headEnd/>
            <a:tailEnd/>
          </a:ln>
        </p:spPr>
        <p:txBody>
          <a:bodyPr wrap="square">
            <a:spAutoFit/>
          </a:bodyPr>
          <a:lstStyle/>
          <a:p>
            <a:r>
              <a:rPr lang="en-US" dirty="0" smtClean="0">
                <a:latin typeface="Calibri" pitchFamily="34" charset="0"/>
                <a:cs typeface="Times New Roman" pitchFamily="18" charset="0"/>
              </a:rPr>
              <a:t>While smaller branches can be lopped off with pruning shears…  </a:t>
            </a:r>
          </a:p>
        </p:txBody>
      </p:sp>
      <p:pic>
        <p:nvPicPr>
          <p:cNvPr id="12" name="Picture 2" descr="C:\Documents and Settings\jhamilton\My Documents\JimHamilton\SilvopastureHandbook\HandbookImages\page18figure1.jpg"/>
          <p:cNvPicPr>
            <a:picLocks noChangeAspect="1" noChangeArrowheads="1"/>
          </p:cNvPicPr>
          <p:nvPr/>
        </p:nvPicPr>
        <p:blipFill>
          <a:blip r:embed="rId4"/>
          <a:srcRect l="13306" r="18683"/>
          <a:stretch>
            <a:fillRect/>
          </a:stretch>
        </p:blipFill>
        <p:spPr bwMode="auto">
          <a:xfrm>
            <a:off x="685800" y="2438400"/>
            <a:ext cx="3505200" cy="3657600"/>
          </a:xfrm>
          <a:prstGeom prst="rect">
            <a:avLst/>
          </a:prstGeom>
          <a:noFill/>
        </p:spPr>
      </p:pic>
      <p:pic>
        <p:nvPicPr>
          <p:cNvPr id="13" name="Picture 2" descr="C:\Documents and Settings\jhamilton\My Documents\Silvopasture Course\Silvopasture_Pics\IMG_0627.jpg"/>
          <p:cNvPicPr>
            <a:picLocks noChangeAspect="1" noChangeArrowheads="1"/>
          </p:cNvPicPr>
          <p:nvPr/>
        </p:nvPicPr>
        <p:blipFill>
          <a:blip r:embed="rId5" cstate="print"/>
          <a:srcRect l="15584" r="18182" b="18615"/>
          <a:stretch>
            <a:fillRect/>
          </a:stretch>
        </p:blipFill>
        <p:spPr bwMode="auto">
          <a:xfrm>
            <a:off x="4419600" y="2438400"/>
            <a:ext cx="3886200" cy="3657600"/>
          </a:xfrm>
          <a:prstGeom prst="rect">
            <a:avLst/>
          </a:prstGeom>
          <a:noFill/>
        </p:spPr>
      </p:pic>
      <p:sp>
        <p:nvSpPr>
          <p:cNvPr id="14" name="Text Box 7"/>
          <p:cNvSpPr txBox="1">
            <a:spLocks noChangeArrowheads="1"/>
          </p:cNvSpPr>
          <p:nvPr/>
        </p:nvSpPr>
        <p:spPr bwMode="auto">
          <a:xfrm>
            <a:off x="4343400" y="1143000"/>
            <a:ext cx="4038600" cy="1107996"/>
          </a:xfrm>
          <a:prstGeom prst="rect">
            <a:avLst/>
          </a:prstGeom>
          <a:noFill/>
          <a:ln w="9525">
            <a:noFill/>
            <a:miter lim="800000"/>
            <a:headEnd/>
            <a:tailEnd/>
          </a:ln>
        </p:spPr>
        <p:txBody>
          <a:bodyPr wrap="square">
            <a:spAutoFit/>
          </a:bodyPr>
          <a:lstStyle/>
          <a:p>
            <a:r>
              <a:rPr lang="en-US" dirty="0" smtClean="0">
                <a:latin typeface="Calibri" pitchFamily="34" charset="0"/>
                <a:cs typeface="Times New Roman" pitchFamily="18" charset="0"/>
              </a:rPr>
              <a:t>…pruning saws are recommended to make clean cuts on larger branches</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ank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13286</TotalTime>
  <Words>660</Words>
  <Application>Microsoft PowerPoint</Application>
  <PresentationFormat>On-screen Show (4:3)</PresentationFormat>
  <Paragraphs>70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Dell Computer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Hispanic Labor in North Carolina’s Forest Industry: A Proposed Study of Employer and Laborer Perspectives</dc:title>
  <dc:creator>James Victor Hamilton, Jr.</dc:creator>
  <cp:lastModifiedBy>Jim</cp:lastModifiedBy>
  <cp:revision>530</cp:revision>
  <dcterms:created xsi:type="dcterms:W3CDTF">2000-11-29T03:59:23Z</dcterms:created>
  <dcterms:modified xsi:type="dcterms:W3CDTF">2009-02-17T02:51:58Z</dcterms:modified>
</cp:coreProperties>
</file>