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83" r:id="rId3"/>
    <p:sldId id="289" r:id="rId4"/>
    <p:sldId id="282" r:id="rId5"/>
    <p:sldId id="285" r:id="rId6"/>
    <p:sldId id="286" r:id="rId7"/>
    <p:sldId id="292" r:id="rId8"/>
    <p:sldId id="290" r:id="rId9"/>
    <p:sldId id="287" r:id="rId10"/>
    <p:sldId id="288" r:id="rId11"/>
    <p:sldId id="291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9933"/>
    <a:srgbClr val="666633"/>
    <a:srgbClr val="17360C"/>
    <a:srgbClr val="1B3E0E"/>
    <a:srgbClr val="2A4F09"/>
    <a:srgbClr val="0C5039"/>
    <a:srgbClr val="F0D00E"/>
    <a:srgbClr val="0E6246"/>
    <a:srgbClr val="1E64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51" autoAdjust="0"/>
    <p:restoredTop sz="91682" autoAdjust="0"/>
  </p:normalViewPr>
  <p:slideViewPr>
    <p:cSldViewPr>
      <p:cViewPr>
        <p:scale>
          <a:sx n="70" d="100"/>
          <a:sy n="70" d="100"/>
        </p:scale>
        <p:origin x="-174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3BF9F4-A4CE-482A-86EA-5F318C25C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846740-7E1C-431D-B298-177BDE0C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E807C-9103-4E2C-82F6-108C0AFA3F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E807C-9103-4E2C-82F6-108C0AFA3F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E875-A0AB-4113-A981-466AB2E1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DE94-ED66-484F-A66A-F55F34D2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C716-5753-4977-8355-823B93F6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8C5F-2B1F-45B5-A862-B2B1ED097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B94-82D2-4D77-A899-2D0D6BFC1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E01B-B2C3-41CC-928F-652C477E3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C4B8-D0BA-4B6E-A88E-DC3BEE86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0D12D-2FBF-473F-9719-88088BE2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C9B7-F7BA-4649-8F26-0990A78C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89B8-AE2E-4A4E-950D-D36D83133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E7E6-5A92-486E-95ED-01CB16ADA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6F911A1-BB1A-43D9-AB7E-8D0B71E67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module #4</a:t>
            </a: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Canopy Management and Thinning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Estrangelo Edessa" pitchFamily="66"/>
                <a:cs typeface="Times New Roman" pitchFamily="18" charset="0"/>
              </a:rPr>
              <a:t>Pine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Estrangelo Edessa" pitchFamily="66"/>
                <a:cs typeface="Times New Roman" pitchFamily="18" charset="0"/>
              </a:rPr>
              <a:t>Silvopasture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Estrangelo Edessa" pitchFamily="66"/>
                <a:cs typeface="Times New Roman" pitchFamily="18" charset="0"/>
              </a:rPr>
              <a:t> in the Southeast </a:t>
            </a:r>
          </a:p>
        </p:txBody>
      </p:sp>
      <p:pic>
        <p:nvPicPr>
          <p:cNvPr id="6" name="Picture 2" descr="C:\Documents and Settings\jhamilton\My Documents\Silvopasture Course\Silvopasture_Pics\August2008Silvopics\IMG_14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600200"/>
            <a:ext cx="5492287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Prescribed burning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10/12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8001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After any major pruning or thinning operation, large amounts of slash/debris may build up.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 prescribed burn after a thinning is an efficient way to clean up debris. 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27650" name="Picture 2" descr="C:\Documents and Settings\jhamilton\My Documents\Silvopasture Course\Silvopasture_Pics\August2008Silvopics\IMG_14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048000"/>
            <a:ext cx="3661525" cy="2819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38668" y="5943600"/>
            <a:ext cx="245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Stand after prescribed burn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" y="3048000"/>
            <a:ext cx="3581400" cy="282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609600" y="990600"/>
            <a:ext cx="7924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smtClean="0">
                <a:latin typeface="Calibri" pitchFamily="34" charset="0"/>
              </a:rPr>
              <a:t>Forage alleys eventually serve as access roads for thinning and harvest which reduces the need for additional clearing and road construction for logging operations.</a:t>
            </a:r>
            <a:endParaRPr lang="en-US" sz="2100" dirty="0"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2286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Planning Ahead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Isosceles Triangle 11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3073" name="Picture 1" descr="New Picture (4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86000"/>
            <a:ext cx="5105400" cy="3829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11/12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Summary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12/12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2879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Advantages: </a:t>
            </a:r>
          </a:p>
          <a:p>
            <a:endParaRPr lang="en-US" dirty="0"/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78486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Canopy management is critical for successful forage growth in a silvopasture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Well-executed pruning and thinning will create high-quality trees for timber as well as high-quality forage for livestock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 Having the proper equipment for these tasks is imperative.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 If you have questions, you may contact your county or district forestry office or a private forestry consultant for recommendations on pre-commercial thinning and marketing your timber 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Canopy management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2/12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4343400" y="990600"/>
            <a:ext cx="4267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Canopy management is an essential element of maintaining a productive silvopasture</a:t>
            </a:r>
            <a:br>
              <a:rPr lang="en-US" dirty="0" smtClean="0">
                <a:latin typeface="Calibri" pitchFamily="34" charset="0"/>
                <a:cs typeface="Times New Roman" pitchFamily="18" charset="0"/>
              </a:rPr>
            </a:b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While cool season grasses can thrive at higher canopy densities (more shade), warm season grasses require more sunlight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Even forage in silvopasture “alleys” can be affected by shade from tree rows</a:t>
            </a:r>
          </a:p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jhamilton\My Documents\Silvopasture Course\Silvopasture_Pics\IMG_0670.jpg"/>
          <p:cNvPicPr>
            <a:picLocks noChangeAspect="1" noChangeArrowheads="1"/>
          </p:cNvPicPr>
          <p:nvPr/>
        </p:nvPicPr>
        <p:blipFill>
          <a:blip r:embed="rId4" cstate="print"/>
          <a:srcRect l="49351"/>
          <a:stretch>
            <a:fillRect/>
          </a:stretch>
        </p:blipFill>
        <p:spPr bwMode="auto">
          <a:xfrm>
            <a:off x="685800" y="1371600"/>
            <a:ext cx="2971800" cy="440055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 bwMode="auto">
          <a:xfrm rot="10800000">
            <a:off x="3124200" y="4572000"/>
            <a:ext cx="1219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Canopy density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3/12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533400" y="1828800"/>
            <a:ext cx="426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As the trees planted in a silvopasture system begin to grow, their canopies produce more shade </a:t>
            </a:r>
          </a:p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While pruning trees helps to open up the canopy, thinning is also necessary to maintain forage production and develop higher-quality  timber</a:t>
            </a:r>
          </a:p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1066800"/>
            <a:ext cx="82296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 25% to 60% canopy is needed to sustain warm to cool season grasses</a:t>
            </a:r>
            <a:endParaRPr lang="en-US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jhamilton\My Documents\Silvopasture Course\Silvopasture_Pics\August2008Silvopics\IMG_1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04999"/>
            <a:ext cx="3323483" cy="4424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Measuring Canopy Density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4/12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9600" y="1143000"/>
            <a:ext cx="426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A spherical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densiometer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is a tool used to measure and calculate canopy density—which is more accurate than “eyeballing” </a:t>
            </a:r>
            <a:br>
              <a:rPr lang="en-US" dirty="0" smtClean="0">
                <a:latin typeface="Calibri" pitchFamily="34" charset="0"/>
                <a:cs typeface="Times New Roman" pitchFamily="18" charset="0"/>
              </a:rPr>
            </a:b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The instrument has a convex mirror with intersecting lines that form a 24 point grid. Because the mirror is convex, it reflects the canopy overhead. 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257800"/>
            <a:ext cx="37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As there may be some variation between types, follow manufacturers instructions</a:t>
            </a:r>
            <a:endParaRPr lang="en-US" sz="1600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C:\Documents and Settings\jhamilton\Desktop\IMG_0241.jpg"/>
          <p:cNvPicPr>
            <a:picLocks noChangeAspect="1" noChangeArrowheads="1"/>
          </p:cNvPicPr>
          <p:nvPr/>
        </p:nvPicPr>
        <p:blipFill>
          <a:blip r:embed="rId5" cstate="print"/>
          <a:srcRect l="25723" t="17167" r="33119"/>
          <a:stretch>
            <a:fillRect/>
          </a:stretch>
        </p:blipFill>
        <p:spPr bwMode="auto">
          <a:xfrm>
            <a:off x="5562600" y="1066800"/>
            <a:ext cx="2667000" cy="40213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Using a Spherical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Densiometer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5/12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1077754"/>
            <a:ext cx="4495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Hold the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densiometer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level in front of the body </a:t>
            </a:r>
          </a:p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</a:rPr>
              <a:t>Count and record the number of grid squares that are more than ¾ filled and divide this number by 24 (the total number of grid squares) </a:t>
            </a: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Calibri" pitchFamily="34" charset="0"/>
              </a:rPr>
              <a:t>to calculate the percent coverage.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Or…you can </a:t>
            </a:r>
            <a:r>
              <a:rPr lang="en-US" dirty="0" smtClean="0">
                <a:latin typeface="Calibri" pitchFamily="34" charset="0"/>
              </a:rPr>
              <a:t>multiply the number </a:t>
            </a: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Calibri" pitchFamily="34" charset="0"/>
              </a:rPr>
              <a:t>of “empty” squares (those less than </a:t>
            </a: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Calibri" pitchFamily="34" charset="0"/>
              </a:rPr>
              <a:t>¼ filled) by 4.17 and subtract this number from 100 to give you the percentage of canopy cover.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Calibri" pitchFamily="34" charset="0"/>
                <a:cs typeface="Times New Roman" pitchFamily="18" charset="0"/>
              </a:rPr>
            </a:br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56" y="4804016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Multiple readings can be averaged to get a canopy density % for the site or the particular plots you are estimating. </a:t>
            </a:r>
            <a:endParaRPr lang="en-US" sz="1600" dirty="0"/>
          </a:p>
        </p:txBody>
      </p:sp>
      <p:pic>
        <p:nvPicPr>
          <p:cNvPr id="16" name="Picture 2" descr="C:\Documents and Settings\jhamilton\Desktop\IMG_0240.jpg"/>
          <p:cNvPicPr>
            <a:picLocks noChangeAspect="1" noChangeArrowheads="1"/>
          </p:cNvPicPr>
          <p:nvPr/>
        </p:nvPicPr>
        <p:blipFill>
          <a:blip r:embed="rId4" cstate="print"/>
          <a:srcRect l="7717" r="22830" b="7296"/>
          <a:stretch>
            <a:fillRect/>
          </a:stretch>
        </p:blipFill>
        <p:spPr bwMode="auto">
          <a:xfrm>
            <a:off x="5029200" y="990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When to Thin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6/12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9600" y="1143000"/>
            <a:ext cx="76200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Planting arrangement plus tree growth dictates thinning schedule</a:t>
            </a:r>
            <a:endParaRPr lang="en-US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1447800"/>
            <a:ext cx="396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When canopy closure begins reaching 50% (per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densiometer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readings) a thinning should be considered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 Pines on good sites can be typically be thinned when they reach 12-15 years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220" name="Picture 4" descr="C:\Documents and Settings\jhamilton\My Documents\Silvopasture Course\Silvopasture_Pics\IMG_0662.jpg"/>
          <p:cNvPicPr>
            <a:picLocks noChangeAspect="1" noChangeArrowheads="1"/>
          </p:cNvPicPr>
          <p:nvPr/>
        </p:nvPicPr>
        <p:blipFill>
          <a:blip r:embed="rId4" cstate="print"/>
          <a:srcRect t="3463" r="58442" b="16883"/>
          <a:stretch>
            <a:fillRect/>
          </a:stretch>
        </p:blipFill>
        <p:spPr bwMode="auto">
          <a:xfrm>
            <a:off x="5181600" y="1752600"/>
            <a:ext cx="3048000" cy="4381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304800" y="838200"/>
            <a:ext cx="8534400" cy="5486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2286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Thinning for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Silvopasture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85800" y="1525588"/>
            <a:ext cx="434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1">
              <a:latin typeface="Calibri" pitchFamily="34" charset="0"/>
              <a:cs typeface="Times New Roman" pitchFamily="18" charset="0"/>
            </a:endParaRPr>
          </a:p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533400" y="1295400"/>
            <a:ext cx="3505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If trees were planted initially at </a:t>
            </a:r>
            <a:r>
              <a:rPr lang="en-US" dirty="0">
                <a:latin typeface="Calibri" pitchFamily="34" charset="0"/>
              </a:rPr>
              <a:t>150-200 trees per acre, only one thinning may be necessary well into the rotation (20 years) to remove poles or saw/veneer quality logs and provide additional space for 10 more years of growth for the high quality saw logs that are left. </a:t>
            </a:r>
          </a:p>
          <a:p>
            <a:r>
              <a:rPr lang="en-US" dirty="0"/>
              <a:t> </a:t>
            </a:r>
          </a:p>
        </p:txBody>
      </p:sp>
      <p:sp>
        <p:nvSpPr>
          <p:cNvPr id="21512" name="Isosceles Triangle 13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5122" name="Picture 2" descr="C:\Documents and Settings\jhamilton\My Documents\Silvopasture Course\Silvopasture_Pics\IMG_0658.jpg"/>
          <p:cNvPicPr>
            <a:picLocks noChangeAspect="1" noChangeArrowheads="1"/>
          </p:cNvPicPr>
          <p:nvPr/>
        </p:nvPicPr>
        <p:blipFill>
          <a:blip r:embed="rId4" cstate="print"/>
          <a:srcRect l="5085"/>
          <a:stretch>
            <a:fillRect/>
          </a:stretch>
        </p:blipFill>
        <p:spPr bwMode="auto">
          <a:xfrm>
            <a:off x="4419600" y="1371600"/>
            <a:ext cx="4267200" cy="3371850"/>
          </a:xfrm>
          <a:prstGeom prst="rect">
            <a:avLst/>
          </a:prstGeom>
          <a:noFill/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24400" y="4919246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 20 year old stand after final thinning</a:t>
            </a:r>
            <a:endParaRPr lang="en-US" sz="16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7/12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When to Thin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8/12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1101804"/>
            <a:ext cx="792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If the stand was more densely planted, thinning may be needed every 5-7 years to remove canopy, improve tree quality, and sustain forage production</a:t>
            </a:r>
          </a:p>
        </p:txBody>
      </p:sp>
      <p:pic>
        <p:nvPicPr>
          <p:cNvPr id="28674" name="Picture 2" descr="C:\Documents and Settings\jhamilton\My Documents\Silvopasture Course\Silvopasture_Pics\IMG_0696.jpg"/>
          <p:cNvPicPr>
            <a:picLocks noChangeAspect="1" noChangeArrowheads="1"/>
          </p:cNvPicPr>
          <p:nvPr/>
        </p:nvPicPr>
        <p:blipFill>
          <a:blip r:embed="rId4" cstate="print"/>
          <a:srcRect t="6926" b="15152"/>
          <a:stretch>
            <a:fillRect/>
          </a:stretch>
        </p:blipFill>
        <p:spPr bwMode="auto">
          <a:xfrm>
            <a:off x="1752600" y="2514600"/>
            <a:ext cx="5867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Thinning for Conversion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4b}       Slide: 9/12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838200"/>
            <a:ext cx="373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If you are converting an existing forest or pine plantation to a silvopasture, trees may be thinned to an optimal density for forage production </a:t>
            </a:r>
          </a:p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Trees must be selected and removed to open the canopy to at least 30 to 35 percent to establish forage</a:t>
            </a:r>
          </a:p>
        </p:txBody>
      </p:sp>
      <p:pic>
        <p:nvPicPr>
          <p:cNvPr id="28674" name="Picture 2" descr="http://www.ncrs.fs.fed.us/fmg/nfmg/rp/silv/img/rowthin.gif"/>
          <p:cNvPicPr>
            <a:picLocks noChangeAspect="1" noChangeArrowheads="1"/>
          </p:cNvPicPr>
          <p:nvPr/>
        </p:nvPicPr>
        <p:blipFill>
          <a:blip r:embed="rId4"/>
          <a:srcRect l="7111" t="5498" r="12889" b="9278"/>
          <a:stretch>
            <a:fillRect/>
          </a:stretch>
        </p:blipFill>
        <p:spPr bwMode="auto">
          <a:xfrm>
            <a:off x="4613787" y="1066800"/>
            <a:ext cx="3539613" cy="2438400"/>
          </a:xfrm>
          <a:prstGeom prst="rect">
            <a:avLst/>
          </a:prstGeom>
          <a:noFill/>
        </p:spPr>
      </p:pic>
      <p:pic>
        <p:nvPicPr>
          <p:cNvPr id="14" name="Picture 4" descr="http://z.about.com/d/forestry/1/0/t/d/lassen_pl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5648" y="36576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13674</TotalTime>
  <Words>642</Words>
  <Application>Microsoft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Labor in North Carolina’s Forest Industry: A Proposed Study of Employer and Laborer Perspectives</dc:title>
  <dc:creator>James Victor Hamilton, Jr.</dc:creator>
  <cp:lastModifiedBy>Jim</cp:lastModifiedBy>
  <cp:revision>576</cp:revision>
  <dcterms:created xsi:type="dcterms:W3CDTF">2000-11-29T03:59:23Z</dcterms:created>
  <dcterms:modified xsi:type="dcterms:W3CDTF">2009-02-17T03:01:33Z</dcterms:modified>
</cp:coreProperties>
</file>