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81" r:id="rId2"/>
    <p:sldId id="279" r:id="rId3"/>
    <p:sldId id="257" r:id="rId4"/>
    <p:sldId id="260" r:id="rId5"/>
    <p:sldId id="285" r:id="rId6"/>
    <p:sldId id="259" r:id="rId7"/>
    <p:sldId id="286" r:id="rId8"/>
    <p:sldId id="258" r:id="rId9"/>
    <p:sldId id="283" r:id="rId10"/>
    <p:sldId id="284" r:id="rId11"/>
    <p:sldId id="278" r:id="rId12"/>
    <p:sldId id="282" r:id="rId13"/>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9933"/>
    <a:srgbClr val="666633"/>
    <a:srgbClr val="17360C"/>
    <a:srgbClr val="1B3E0E"/>
    <a:srgbClr val="2A4F09"/>
    <a:srgbClr val="0C5039"/>
    <a:srgbClr val="F0D00E"/>
    <a:srgbClr val="0E6246"/>
    <a:srgbClr val="1E64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251" autoAdjust="0"/>
    <p:restoredTop sz="94491" autoAdjust="0"/>
  </p:normalViewPr>
  <p:slideViewPr>
    <p:cSldViewPr>
      <p:cViewPr>
        <p:scale>
          <a:sx n="70" d="100"/>
          <a:sy n="70" d="100"/>
        </p:scale>
        <p:origin x="-1746"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7" d="100"/>
          <a:sy n="57" d="100"/>
        </p:scale>
        <p:origin x="-183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2E3BF9F4-A4CE-482A-86EA-5F318C25C4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CF846740-7E1C-431D-B298-177BDE0C71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09E875-A0AB-4113-A981-466AB2E1E4E5}"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1DE94-ED66-484F-A66A-F55F34D28337}"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6C716-5753-4977-8355-823B93F687F3}"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C18C5F-2B1F-45B5-A862-B2B1ED097C10}"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C45B94-82D2-4D77-A899-2D0D6BFC1C09}"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73E01B-B2C3-41CC-928F-652C477E3F71}"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63C4B8-D0BA-4B6E-A88E-DC3BEE868B14}"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E0D12D-2FBF-473F-9719-88088BE23FDD}"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9AC9B7-F7BA-4649-8F26-0990A78C44D3}"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5689B8-AE2E-4A4E-950D-D36D83133424}"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5DE7E6-5A92-486E-95ED-01CB16ADA549}"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defRPr>
            </a:lvl1pPr>
          </a:lstStyle>
          <a:p>
            <a:pPr>
              <a:defRPr/>
            </a:pPr>
            <a:fld id="{26F911A1-BB1A-43D9-AB7E-8D0B71E67B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9" name="Rectangle 16"/>
          <p:cNvSpPr>
            <a:spLocks noChangeArrowheads="1"/>
          </p:cNvSpPr>
          <p:nvPr/>
        </p:nvSpPr>
        <p:spPr bwMode="auto">
          <a:xfrm>
            <a:off x="0" y="609600"/>
            <a:ext cx="9144000" cy="533400"/>
          </a:xfrm>
          <a:prstGeom prst="rect">
            <a:avLst/>
          </a:prstGeom>
          <a:noFill/>
          <a:ln w="9525">
            <a:noFill/>
            <a:miter lim="800000"/>
            <a:headEnd/>
            <a:tailEnd/>
          </a:ln>
        </p:spPr>
        <p:txBody>
          <a:bodyPr anchor="ctr"/>
          <a:lstStyle/>
          <a:p>
            <a:pPr algn="ctr" eaLnBrk="0" hangingPunct="0">
              <a:defRPr/>
            </a:pPr>
            <a:r>
              <a:rPr lang="en-US" sz="2400" dirty="0" smtClean="0">
                <a:solidFill>
                  <a:schemeClr val="bg1"/>
                </a:solidFill>
                <a:effectLst>
                  <a:outerShdw blurRad="50800" dist="38100" dir="2700000" algn="tl" rotWithShape="0">
                    <a:prstClr val="black">
                      <a:alpha val="40000"/>
                    </a:prstClr>
                  </a:outerShdw>
                </a:effectLst>
                <a:latin typeface="Calibri" pitchFamily="34" charset="0"/>
                <a:ea typeface="Estrangelo Edessa" pitchFamily="66"/>
                <a:cs typeface="Times New Roman" pitchFamily="18" charset="0"/>
              </a:rPr>
              <a:t>module #7</a:t>
            </a:r>
          </a:p>
          <a:p>
            <a:pPr algn="ctr" eaLnBrk="0" hangingPunct="0">
              <a:defRPr/>
            </a:pPr>
            <a:r>
              <a:rPr lang="en-US" sz="3200" dirty="0" smtClean="0">
                <a:solidFill>
                  <a:schemeClr val="bg1"/>
                </a:solidFill>
                <a:effectLst>
                  <a:outerShdw blurRad="50800" dist="38100" dir="2700000" algn="tl" rotWithShape="0">
                    <a:prstClr val="black">
                      <a:alpha val="40000"/>
                    </a:prstClr>
                  </a:outerShdw>
                </a:effectLst>
                <a:latin typeface="Times New Roman" pitchFamily="18" charset="0"/>
                <a:ea typeface="Estrangelo Edessa" pitchFamily="66"/>
                <a:cs typeface="Times New Roman" pitchFamily="18" charset="0"/>
              </a:rPr>
              <a:t>Other Benefits of Silvopasture</a:t>
            </a:r>
            <a:endParaRPr lang="en-US" sz="3200" dirty="0">
              <a:solidFill>
                <a:schemeClr val="bg1"/>
              </a:solidFill>
              <a:effectLst>
                <a:outerShdw blurRad="50800" dist="38100" dir="2700000" algn="tl" rotWithShape="0">
                  <a:prstClr val="black">
                    <a:alpha val="40000"/>
                  </a:prstClr>
                </a:outerShdw>
              </a:effectLst>
              <a:latin typeface="Times New Roman" pitchFamily="18" charset="0"/>
              <a:ea typeface="Estrangelo Edessa" pitchFamily="66"/>
              <a:cs typeface="Times New Roman" pitchFamily="18" charset="0"/>
            </a:endParaRPr>
          </a:p>
        </p:txBody>
      </p:sp>
      <p:sp>
        <p:nvSpPr>
          <p:cNvPr id="10" name="Rectangle 16"/>
          <p:cNvSpPr txBox="1">
            <a:spLocks noChangeArrowheads="1"/>
          </p:cNvSpPr>
          <p:nvPr/>
        </p:nvSpPr>
        <p:spPr bwMode="auto">
          <a:xfrm>
            <a:off x="0" y="6019800"/>
            <a:ext cx="9144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Estrangelo Edessa" pitchFamily="66"/>
                <a:cs typeface="Times New Roman" pitchFamily="18" charset="0"/>
              </a:rPr>
              <a:t>Pine </a:t>
            </a:r>
            <a:r>
              <a:rPr kumimoji="0" lang="en-US" sz="2800" b="0" i="0" u="none" strike="noStrike" kern="0" cap="none" spc="0" normalizeH="0" baseline="0" noProof="0" dirty="0" err="1"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Estrangelo Edessa" pitchFamily="66"/>
                <a:cs typeface="Times New Roman" pitchFamily="18" charset="0"/>
              </a:rPr>
              <a:t>Silvopasture</a:t>
            </a:r>
            <a:r>
              <a:rPr kumimoji="0" lang="en-US" sz="28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Estrangelo Edessa" pitchFamily="66"/>
                <a:cs typeface="Times New Roman" pitchFamily="18" charset="0"/>
              </a:rPr>
              <a:t> in the Southeast </a:t>
            </a:r>
          </a:p>
        </p:txBody>
      </p:sp>
      <p:grpSp>
        <p:nvGrpSpPr>
          <p:cNvPr id="12" name="Group 11"/>
          <p:cNvGrpSpPr/>
          <p:nvPr/>
        </p:nvGrpSpPr>
        <p:grpSpPr>
          <a:xfrm>
            <a:off x="1219200" y="1447800"/>
            <a:ext cx="6705600" cy="4572000"/>
            <a:chOff x="1219200" y="1447800"/>
            <a:chExt cx="6705600" cy="4572000"/>
          </a:xfrm>
        </p:grpSpPr>
        <p:pic>
          <p:nvPicPr>
            <p:cNvPr id="27652" name="Picture 4" descr="http://wayneschmeling.files.wordpress.com/2008/05/urban-deer.jpg"/>
            <p:cNvPicPr>
              <a:picLocks noChangeAspect="1" noChangeArrowheads="1"/>
            </p:cNvPicPr>
            <p:nvPr/>
          </p:nvPicPr>
          <p:blipFill>
            <a:blip r:embed="rId3"/>
            <a:srcRect/>
            <a:stretch>
              <a:fillRect/>
            </a:stretch>
          </p:blipFill>
          <p:spPr bwMode="auto">
            <a:xfrm>
              <a:off x="1219200" y="1447800"/>
              <a:ext cx="3131890" cy="2286000"/>
            </a:xfrm>
            <a:prstGeom prst="rect">
              <a:avLst/>
            </a:prstGeom>
            <a:noFill/>
          </p:spPr>
        </p:pic>
        <p:pic>
          <p:nvPicPr>
            <p:cNvPr id="27654" name="Picture 6" descr="http://www.noble.org/Ag/Soils/FertilizingPecans/PecanGrove.jpg"/>
            <p:cNvPicPr>
              <a:picLocks noChangeAspect="1" noChangeArrowheads="1"/>
            </p:cNvPicPr>
            <p:nvPr/>
          </p:nvPicPr>
          <p:blipFill>
            <a:blip r:embed="rId4"/>
            <a:srcRect/>
            <a:stretch>
              <a:fillRect/>
            </a:stretch>
          </p:blipFill>
          <p:spPr bwMode="auto">
            <a:xfrm>
              <a:off x="4343400" y="1447800"/>
              <a:ext cx="3581400" cy="2686050"/>
            </a:xfrm>
            <a:prstGeom prst="rect">
              <a:avLst/>
            </a:prstGeom>
            <a:noFill/>
          </p:spPr>
        </p:pic>
        <p:pic>
          <p:nvPicPr>
            <p:cNvPr id="27656" name="Picture 8" descr="http://primetexasranches.com/turkeymanagement.com/wp-content/uploads/2008/12/habitat-management-for-wild-turkey-01.jpg"/>
            <p:cNvPicPr>
              <a:picLocks noChangeAspect="1" noChangeArrowheads="1"/>
            </p:cNvPicPr>
            <p:nvPr/>
          </p:nvPicPr>
          <p:blipFill>
            <a:blip r:embed="rId5"/>
            <a:srcRect l="12000"/>
            <a:stretch>
              <a:fillRect/>
            </a:stretch>
          </p:blipFill>
          <p:spPr bwMode="auto">
            <a:xfrm>
              <a:off x="4953000" y="3657600"/>
              <a:ext cx="2971800" cy="2362200"/>
            </a:xfrm>
            <a:prstGeom prst="rect">
              <a:avLst/>
            </a:prstGeom>
            <a:noFill/>
          </p:spPr>
        </p:pic>
        <p:pic>
          <p:nvPicPr>
            <p:cNvPr id="11" name="Picture 2" descr="http://www.telegraph.co.uk/telegraph/multimedia/archive/01117/sheep_1117800c.jpg"/>
            <p:cNvPicPr>
              <a:picLocks noChangeAspect="1" noChangeArrowheads="1"/>
            </p:cNvPicPr>
            <p:nvPr/>
          </p:nvPicPr>
          <p:blipFill>
            <a:blip r:embed="rId6"/>
            <a:srcRect/>
            <a:stretch>
              <a:fillRect/>
            </a:stretch>
          </p:blipFill>
          <p:spPr bwMode="auto">
            <a:xfrm>
              <a:off x="1219200" y="3657600"/>
              <a:ext cx="3772956" cy="2362199"/>
            </a:xfrm>
            <a:prstGeom prst="rect">
              <a:avLst/>
            </a:prstGeom>
            <a:noFill/>
          </p:spPr>
        </p:pic>
      </p:gr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5"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Additional silvopasture products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9"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20"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7}       Slide: 10/12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1" name="Isosceles Triangle 20"/>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8437" name="Text Box 7"/>
          <p:cNvSpPr txBox="1">
            <a:spLocks noChangeArrowheads="1"/>
          </p:cNvSpPr>
          <p:nvPr/>
        </p:nvSpPr>
        <p:spPr bwMode="auto">
          <a:xfrm>
            <a:off x="609600" y="1066800"/>
            <a:ext cx="7848600" cy="1676400"/>
          </a:xfrm>
          <a:prstGeom prst="rect">
            <a:avLst/>
          </a:prstGeom>
          <a:noFill/>
          <a:ln w="9525" algn="in">
            <a:noFill/>
            <a:miter lim="800000"/>
            <a:headEnd/>
            <a:tailEnd/>
          </a:ln>
        </p:spPr>
        <p:txBody>
          <a:bodyPr lIns="36576" tIns="36576" rIns="36576" bIns="36576"/>
          <a:lstStyle/>
          <a:p>
            <a:r>
              <a:rPr lang="en-US" sz="2100" dirty="0" smtClean="0">
                <a:solidFill>
                  <a:srgbClr val="000000"/>
                </a:solidFill>
                <a:latin typeface="Calibri" pitchFamily="34" charset="0"/>
                <a:cs typeface="Times New Roman" pitchFamily="18" charset="0"/>
              </a:rPr>
              <a:t>Pine straw, especially from longleaf pine, is highly valued as a mulch. While more commonly done in traditional pine plantations, straw can be harvested from a silvopasture. However, care must be taken not to overharvest straw which can reduce nutrient cycling in your pine stand.</a:t>
            </a:r>
            <a:endParaRPr lang="en-US" sz="2100" dirty="0">
              <a:solidFill>
                <a:srgbClr val="000000"/>
              </a:solidFill>
              <a:latin typeface="Calibri" pitchFamily="34" charset="0"/>
              <a:cs typeface="Times New Roman" pitchFamily="18" charset="0"/>
            </a:endParaRPr>
          </a:p>
        </p:txBody>
      </p:sp>
      <p:pic>
        <p:nvPicPr>
          <p:cNvPr id="45058" name="Picture 2" descr="http://texaspinestraw.tamu.edu/media/baling.jpg"/>
          <p:cNvPicPr>
            <a:picLocks noChangeAspect="1" noChangeArrowheads="1"/>
          </p:cNvPicPr>
          <p:nvPr/>
        </p:nvPicPr>
        <p:blipFill>
          <a:blip r:embed="rId4"/>
          <a:srcRect/>
          <a:stretch>
            <a:fillRect/>
          </a:stretch>
        </p:blipFill>
        <p:spPr bwMode="auto">
          <a:xfrm>
            <a:off x="2057400" y="2819400"/>
            <a:ext cx="4953000" cy="3281363"/>
          </a:xfrm>
          <a:prstGeom prst="rect">
            <a:avLst/>
          </a:prstGeom>
          <a:noFill/>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Aesthetics </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9"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20"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7}       Slide: 11/12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1" name="Isosceles Triangle 20"/>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21510" name="Text Box 9"/>
          <p:cNvSpPr txBox="1">
            <a:spLocks noChangeArrowheads="1"/>
          </p:cNvSpPr>
          <p:nvPr/>
        </p:nvSpPr>
        <p:spPr bwMode="auto">
          <a:xfrm>
            <a:off x="533400" y="2209800"/>
            <a:ext cx="2971800" cy="3816429"/>
          </a:xfrm>
          <a:prstGeom prst="rect">
            <a:avLst/>
          </a:prstGeom>
          <a:noFill/>
          <a:ln w="9525">
            <a:noFill/>
            <a:miter lim="800000"/>
            <a:headEnd/>
            <a:tailEnd/>
          </a:ln>
        </p:spPr>
        <p:txBody>
          <a:bodyPr wrap="square">
            <a:spAutoFit/>
          </a:bodyPr>
          <a:lstStyle/>
          <a:p>
            <a:r>
              <a:rPr lang="en-US" dirty="0" smtClean="0">
                <a:latin typeface="Calibri" pitchFamily="34" charset="0"/>
                <a:cs typeface="Times New Roman" pitchFamily="18" charset="0"/>
              </a:rPr>
              <a:t>Alleyways </a:t>
            </a:r>
            <a:r>
              <a:rPr lang="en-US" dirty="0" smtClean="0">
                <a:latin typeface="Calibri" pitchFamily="34" charset="0"/>
                <a:cs typeface="Times New Roman" pitchFamily="18" charset="0"/>
              </a:rPr>
              <a:t>between tree rows provide view-sheds that many find more attractive than plantation forests.  </a:t>
            </a:r>
          </a:p>
          <a:p>
            <a:endParaRPr lang="en-US" dirty="0" smtClean="0">
              <a:latin typeface="Calibri" pitchFamily="34" charset="0"/>
              <a:cs typeface="Times New Roman" pitchFamily="18" charset="0"/>
            </a:endParaRPr>
          </a:p>
          <a:p>
            <a:r>
              <a:rPr lang="en-US" dirty="0" smtClean="0">
                <a:latin typeface="Calibri" pitchFamily="34" charset="0"/>
                <a:cs typeface="Times New Roman" pitchFamily="18" charset="0"/>
              </a:rPr>
              <a:t>Wildlife such as songbirds and deer can also be more readily observed due to lower stand densities. </a:t>
            </a:r>
            <a:endParaRPr lang="en-US" dirty="0">
              <a:latin typeface="Calibri" pitchFamily="34" charset="0"/>
              <a:cs typeface="Times New Roman" pitchFamily="18" charset="0"/>
            </a:endParaRPr>
          </a:p>
        </p:txBody>
      </p:sp>
      <p:pic>
        <p:nvPicPr>
          <p:cNvPr id="13314" name="Picture 2" descr="C:\Documents and Settings\jhamilton\My Documents\Silvopasture Course\Silvopasture_Pics\IMG_0682.jpg"/>
          <p:cNvPicPr>
            <a:picLocks noChangeAspect="1" noChangeArrowheads="1"/>
          </p:cNvPicPr>
          <p:nvPr/>
        </p:nvPicPr>
        <p:blipFill>
          <a:blip r:embed="rId4" cstate="print"/>
          <a:srcRect/>
          <a:stretch>
            <a:fillRect/>
          </a:stretch>
        </p:blipFill>
        <p:spPr bwMode="auto">
          <a:xfrm>
            <a:off x="3733800" y="2209800"/>
            <a:ext cx="4902200" cy="3676650"/>
          </a:xfrm>
          <a:prstGeom prst="rect">
            <a:avLst/>
          </a:prstGeom>
          <a:noFill/>
        </p:spPr>
      </p:pic>
      <p:sp>
        <p:nvSpPr>
          <p:cNvPr id="10" name="TextBox 9"/>
          <p:cNvSpPr txBox="1"/>
          <p:nvPr/>
        </p:nvSpPr>
        <p:spPr>
          <a:xfrm>
            <a:off x="533400" y="1143000"/>
            <a:ext cx="8001000" cy="769441"/>
          </a:xfrm>
          <a:prstGeom prst="rect">
            <a:avLst/>
          </a:prstGeom>
          <a:noFill/>
        </p:spPr>
        <p:txBody>
          <a:bodyPr wrap="square" rtlCol="0">
            <a:spAutoFit/>
          </a:bodyPr>
          <a:lstStyle/>
          <a:p>
            <a:r>
              <a:rPr lang="en-US" dirty="0" smtClean="0">
                <a:latin typeface="Calibri" pitchFamily="34" charset="0"/>
                <a:cs typeface="Times New Roman" pitchFamily="18" charset="0"/>
              </a:rPr>
              <a:t>A well-managed </a:t>
            </a:r>
            <a:r>
              <a:rPr lang="en-US" dirty="0" err="1" smtClean="0">
                <a:latin typeface="Calibri" pitchFamily="34" charset="0"/>
                <a:cs typeface="Times New Roman" pitchFamily="18" charset="0"/>
              </a:rPr>
              <a:t>silvopasture</a:t>
            </a:r>
            <a:r>
              <a:rPr lang="en-US" dirty="0" smtClean="0">
                <a:latin typeface="Calibri" pitchFamily="34" charset="0"/>
                <a:cs typeface="Times New Roman" pitchFamily="18" charset="0"/>
              </a:rPr>
              <a:t> can increase property value through its aesthetic quality.  </a:t>
            </a:r>
            <a:endParaRPr lang="en-US" dirty="0" smtClean="0">
              <a:latin typeface="Calibri" pitchFamily="34"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3"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Summary</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4"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5"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7}       Slide: 12/12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6" name="Isosceles Triangle 15"/>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5366" name="Text Box 11"/>
          <p:cNvSpPr txBox="1">
            <a:spLocks noChangeArrowheads="1"/>
          </p:cNvSpPr>
          <p:nvPr/>
        </p:nvSpPr>
        <p:spPr bwMode="auto">
          <a:xfrm>
            <a:off x="533400" y="1066800"/>
            <a:ext cx="3733800" cy="4893647"/>
          </a:xfrm>
          <a:prstGeom prst="rect">
            <a:avLst/>
          </a:prstGeom>
          <a:noFill/>
          <a:ln w="9525">
            <a:noFill/>
            <a:miter lim="800000"/>
            <a:headEnd/>
            <a:tailEnd/>
          </a:ln>
        </p:spPr>
        <p:txBody>
          <a:bodyPr wrap="square">
            <a:spAutoFit/>
          </a:bodyPr>
          <a:lstStyle/>
          <a:p>
            <a:pPr>
              <a:buClr>
                <a:schemeClr val="accent3"/>
              </a:buClr>
            </a:pPr>
            <a:endParaRPr lang="en-US" sz="800" dirty="0" smtClean="0">
              <a:latin typeface="Calibri" pitchFamily="34" charset="0"/>
              <a:cs typeface="Times New Roman" pitchFamily="18" charset="0"/>
            </a:endParaRPr>
          </a:p>
          <a:p>
            <a:pPr>
              <a:buClr>
                <a:schemeClr val="accent3"/>
              </a:buClr>
              <a:buFont typeface="Wingdings" pitchFamily="2" charset="2"/>
              <a:buChar char="§"/>
            </a:pPr>
            <a:r>
              <a:rPr lang="en-US" dirty="0" smtClean="0">
                <a:latin typeface="Calibri" pitchFamily="34" charset="0"/>
                <a:cs typeface="Times New Roman" pitchFamily="18" charset="0"/>
              </a:rPr>
              <a:t> Native grasses and forbs incorporated into a silvopasture system can provide an increasingly rare cover type in the southeast and increase wildlife which increases aesthetic value of a property in silvopasture.</a:t>
            </a:r>
          </a:p>
          <a:p>
            <a:pPr>
              <a:buClr>
                <a:schemeClr val="accent3"/>
              </a:buClr>
              <a:buFont typeface="Wingdings" pitchFamily="2" charset="2"/>
              <a:buChar char="§"/>
            </a:pPr>
            <a:endParaRPr lang="en-US" sz="1800" dirty="0" smtClean="0">
              <a:latin typeface="Calibri" pitchFamily="34" charset="0"/>
              <a:cs typeface="Times New Roman" pitchFamily="18" charset="0"/>
            </a:endParaRPr>
          </a:p>
          <a:p>
            <a:pPr>
              <a:buClr>
                <a:schemeClr val="accent3"/>
              </a:buClr>
              <a:buFont typeface="Wingdings" pitchFamily="2" charset="2"/>
              <a:buChar char="§"/>
            </a:pPr>
            <a:r>
              <a:rPr lang="en-US" dirty="0" smtClean="0">
                <a:latin typeface="Calibri" pitchFamily="34" charset="0"/>
                <a:cs typeface="Times New Roman" pitchFamily="18" charset="0"/>
              </a:rPr>
              <a:t> Ultimately, the quality and diversity of benefits of a silvopasture is up to the landowner’s management goals and decisions.</a:t>
            </a:r>
          </a:p>
        </p:txBody>
      </p:sp>
      <p:pic>
        <p:nvPicPr>
          <p:cNvPr id="3074" name="Picture 2" descr="http://www.unl.edu/nac/images/practices/silvopasture2.jpg"/>
          <p:cNvPicPr>
            <a:picLocks noChangeAspect="1" noChangeArrowheads="1"/>
          </p:cNvPicPr>
          <p:nvPr/>
        </p:nvPicPr>
        <p:blipFill>
          <a:blip r:embed="rId4"/>
          <a:srcRect r="39888"/>
          <a:stretch>
            <a:fillRect/>
          </a:stretch>
        </p:blipFill>
        <p:spPr bwMode="auto">
          <a:xfrm>
            <a:off x="4800600" y="1371600"/>
            <a:ext cx="3429000" cy="2819400"/>
          </a:xfrm>
          <a:prstGeom prst="rect">
            <a:avLst/>
          </a:prstGeom>
          <a:noFill/>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3"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outerShdw>
                </a:effectLst>
                <a:latin typeface="Times New Roman" pitchFamily="18" charset="0"/>
                <a:ea typeface="Estrangelo Edessa" pitchFamily="66"/>
                <a:cs typeface="Times New Roman" pitchFamily="18" charset="0"/>
              </a:rPr>
              <a:t>Additional benefits of silvopasture</a:t>
            </a:r>
            <a:endParaRPr lang="en-US" sz="3000" dirty="0">
              <a:solidFill>
                <a:schemeClr val="bg1"/>
              </a:solidFill>
              <a:effectLst>
                <a:outerShdw blurRad="38100" dist="38100" dir="2700000" algn="tl">
                  <a:srgbClr val="000000"/>
                </a:outerShdw>
              </a:effectLst>
              <a:latin typeface="Times New Roman" pitchFamily="18" charset="0"/>
              <a:ea typeface="Estrangelo Edessa" pitchFamily="66"/>
              <a:cs typeface="Times New Roman" pitchFamily="18" charset="0"/>
            </a:endParaRPr>
          </a:p>
        </p:txBody>
      </p:sp>
      <p:pic>
        <p:nvPicPr>
          <p:cNvPr id="14"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5"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7}       Slide: 2/12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6" name="Isosceles Triangle 15"/>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23" name="Rectangle 22"/>
          <p:cNvSpPr/>
          <p:nvPr/>
        </p:nvSpPr>
        <p:spPr bwMode="auto">
          <a:xfrm>
            <a:off x="609600" y="1295400"/>
            <a:ext cx="7162800" cy="457200"/>
          </a:xfrm>
          <a:prstGeom prst="rect">
            <a:avLst/>
          </a:prstGeom>
          <a:solidFill>
            <a:srgbClr val="99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5366" name="Text Box 11"/>
          <p:cNvSpPr txBox="1">
            <a:spLocks noChangeArrowheads="1"/>
          </p:cNvSpPr>
          <p:nvPr/>
        </p:nvSpPr>
        <p:spPr bwMode="auto">
          <a:xfrm>
            <a:off x="609600" y="1295400"/>
            <a:ext cx="7924800" cy="4832092"/>
          </a:xfrm>
          <a:prstGeom prst="rect">
            <a:avLst/>
          </a:prstGeom>
          <a:noFill/>
          <a:ln w="9525">
            <a:noFill/>
            <a:miter lim="800000"/>
            <a:headEnd/>
            <a:tailEnd/>
          </a:ln>
        </p:spPr>
        <p:txBody>
          <a:bodyPr wrap="square">
            <a:spAutoFit/>
          </a:bodyPr>
          <a:lstStyle/>
          <a:p>
            <a:r>
              <a:rPr lang="en-US" dirty="0" smtClean="0">
                <a:solidFill>
                  <a:schemeClr val="bg1"/>
                </a:solidFill>
                <a:latin typeface="Calibri" pitchFamily="34" charset="0"/>
                <a:cs typeface="Times New Roman" pitchFamily="18" charset="0"/>
              </a:rPr>
              <a:t>A well-designed and managed silvopasture has added value:</a:t>
            </a:r>
          </a:p>
          <a:p>
            <a:endParaRPr lang="en-US" dirty="0" smtClean="0">
              <a:latin typeface="Calibri" pitchFamily="34" charset="0"/>
              <a:cs typeface="Times New Roman" pitchFamily="18" charset="0"/>
            </a:endParaRPr>
          </a:p>
          <a:p>
            <a:pPr>
              <a:buClr>
                <a:schemeClr val="accent3"/>
              </a:buClr>
              <a:buFont typeface="Wingdings" pitchFamily="2" charset="2"/>
              <a:buChar char="§"/>
            </a:pPr>
            <a:endParaRPr lang="en-US" dirty="0" smtClean="0">
              <a:latin typeface="Calibri" pitchFamily="34" charset="0"/>
              <a:cs typeface="Times New Roman" pitchFamily="18" charset="0"/>
            </a:endParaRPr>
          </a:p>
          <a:p>
            <a:pPr>
              <a:buClr>
                <a:schemeClr val="accent3"/>
              </a:buClr>
              <a:buFont typeface="Wingdings" pitchFamily="2" charset="2"/>
              <a:buChar char="§"/>
            </a:pPr>
            <a:r>
              <a:rPr lang="en-US" dirty="0" smtClean="0">
                <a:latin typeface="Calibri" pitchFamily="34" charset="0"/>
                <a:cs typeface="Times New Roman" pitchFamily="18" charset="0"/>
              </a:rPr>
              <a:t> Can provide habitat for quail, turkey, and other wildlife</a:t>
            </a:r>
          </a:p>
          <a:p>
            <a:pPr>
              <a:buClr>
                <a:schemeClr val="accent3"/>
              </a:buClr>
            </a:pPr>
            <a:r>
              <a:rPr lang="en-US" dirty="0" smtClean="0">
                <a:latin typeface="Calibri" pitchFamily="34" charset="0"/>
                <a:cs typeface="Times New Roman" pitchFamily="18" charset="0"/>
              </a:rPr>
              <a:t> </a:t>
            </a:r>
          </a:p>
          <a:p>
            <a:pPr>
              <a:buClr>
                <a:schemeClr val="accent3"/>
              </a:buClr>
              <a:buFont typeface="Wingdings" pitchFamily="2" charset="2"/>
              <a:buChar char="§"/>
            </a:pPr>
            <a:r>
              <a:rPr lang="en-US" dirty="0" smtClean="0">
                <a:latin typeface="Calibri" pitchFamily="34" charset="0"/>
                <a:cs typeface="Times New Roman" pitchFamily="18" charset="0"/>
              </a:rPr>
              <a:t> Pine straw can be utilized/sold for landscaping and mulch</a:t>
            </a:r>
            <a:endParaRPr lang="en-US" dirty="0">
              <a:latin typeface="Calibri" pitchFamily="34" charset="0"/>
              <a:cs typeface="Times New Roman" pitchFamily="18" charset="0"/>
            </a:endParaRPr>
          </a:p>
          <a:p>
            <a:pPr>
              <a:buClr>
                <a:schemeClr val="accent3"/>
              </a:buClr>
              <a:buFont typeface="Wingdings" pitchFamily="2" charset="2"/>
              <a:buChar char="§"/>
            </a:pPr>
            <a:endParaRPr lang="en-US" dirty="0">
              <a:latin typeface="Calibri" pitchFamily="34" charset="0"/>
              <a:cs typeface="Times New Roman" pitchFamily="18" charset="0"/>
            </a:endParaRPr>
          </a:p>
          <a:p>
            <a:pPr>
              <a:buClr>
                <a:schemeClr val="accent3"/>
              </a:buClr>
              <a:buFont typeface="Wingdings" pitchFamily="2" charset="2"/>
              <a:buChar char="§"/>
            </a:pPr>
            <a:r>
              <a:rPr lang="en-US" dirty="0">
                <a:latin typeface="Calibri" pitchFamily="34" charset="0"/>
                <a:cs typeface="Times New Roman" pitchFamily="18" charset="0"/>
              </a:rPr>
              <a:t> </a:t>
            </a:r>
            <a:r>
              <a:rPr lang="en-US" dirty="0" smtClean="0">
                <a:latin typeface="Calibri" pitchFamily="34" charset="0"/>
                <a:cs typeface="Times New Roman" pitchFamily="18" charset="0"/>
              </a:rPr>
              <a:t>Enhances aesthetics and property value</a:t>
            </a:r>
          </a:p>
          <a:p>
            <a:pPr>
              <a:buClr>
                <a:schemeClr val="accent3"/>
              </a:buClr>
              <a:buFont typeface="Wingdings" pitchFamily="2" charset="2"/>
              <a:buChar char="§"/>
            </a:pPr>
            <a:endParaRPr lang="en-US" dirty="0" smtClean="0">
              <a:latin typeface="Calibri" pitchFamily="34" charset="0"/>
              <a:cs typeface="Times New Roman" pitchFamily="18" charset="0"/>
            </a:endParaRPr>
          </a:p>
          <a:p>
            <a:pPr>
              <a:buClr>
                <a:schemeClr val="accent3"/>
              </a:buClr>
              <a:buFont typeface="Wingdings" pitchFamily="2" charset="2"/>
              <a:buChar char="§"/>
            </a:pPr>
            <a:r>
              <a:rPr lang="en-US" dirty="0" smtClean="0">
                <a:latin typeface="Calibri" pitchFamily="34" charset="0"/>
                <a:cs typeface="Times New Roman" pitchFamily="18" charset="0"/>
              </a:rPr>
              <a:t> Other tree species besides pines can be established (</a:t>
            </a:r>
            <a:r>
              <a:rPr lang="en-US" dirty="0" smtClean="0">
                <a:latin typeface="Calibri" pitchFamily="34" charset="0"/>
                <a:cs typeface="Times New Roman" pitchFamily="18" charset="0"/>
              </a:rPr>
              <a:t>pecan, </a:t>
            </a:r>
          </a:p>
          <a:p>
            <a:pPr>
              <a:buClr>
                <a:schemeClr val="accent3"/>
              </a:buClr>
            </a:pPr>
            <a:r>
              <a:rPr lang="en-US" dirty="0" smtClean="0">
                <a:latin typeface="Calibri" pitchFamily="34" charset="0"/>
                <a:cs typeface="Times New Roman" pitchFamily="18" charset="0"/>
              </a:rPr>
              <a:t> </a:t>
            </a:r>
            <a:r>
              <a:rPr lang="en-US" dirty="0" smtClean="0">
                <a:latin typeface="Calibri" pitchFamily="34" charset="0"/>
                <a:cs typeface="Times New Roman" pitchFamily="18" charset="0"/>
              </a:rPr>
              <a:t>  </a:t>
            </a:r>
            <a:r>
              <a:rPr lang="en-US" dirty="0" smtClean="0">
                <a:latin typeface="Calibri" pitchFamily="34" charset="0"/>
                <a:cs typeface="Times New Roman" pitchFamily="18" charset="0"/>
              </a:rPr>
              <a:t>walnut</a:t>
            </a:r>
            <a:r>
              <a:rPr lang="en-US" dirty="0" smtClean="0">
                <a:latin typeface="Calibri" pitchFamily="34" charset="0"/>
                <a:cs typeface="Times New Roman" pitchFamily="18" charset="0"/>
              </a:rPr>
              <a:t>,  etc.) to provide alternative crops</a:t>
            </a:r>
          </a:p>
          <a:p>
            <a:pPr>
              <a:buClr>
                <a:schemeClr val="accent3"/>
              </a:buClr>
              <a:buFont typeface="Wingdings" pitchFamily="2" charset="2"/>
              <a:buChar char="§"/>
            </a:pPr>
            <a:endParaRPr lang="en-US" dirty="0" smtClean="0">
              <a:latin typeface="Calibri" pitchFamily="34" charset="0"/>
              <a:cs typeface="Times New Roman" pitchFamily="18" charset="0"/>
            </a:endParaRPr>
          </a:p>
          <a:p>
            <a:pPr>
              <a:buClr>
                <a:schemeClr val="accent3"/>
              </a:buClr>
              <a:buFont typeface="Wingdings" pitchFamily="2" charset="2"/>
              <a:buChar char="§"/>
            </a:pPr>
            <a:r>
              <a:rPr lang="en-US" dirty="0" smtClean="0">
                <a:latin typeface="Calibri" pitchFamily="34" charset="0"/>
                <a:cs typeface="Times New Roman" pitchFamily="18" charset="0"/>
              </a:rPr>
              <a:t> Other livestock choices are also suitable for silvopasture</a:t>
            </a:r>
            <a:endParaRPr lang="en-US" dirty="0">
              <a:latin typeface="Calibri" pitchFamily="34" charset="0"/>
              <a:cs typeface="Times New Roman" pitchFamily="18" charset="0"/>
            </a:endParaRPr>
          </a:p>
          <a:p>
            <a:pPr>
              <a:buClr>
                <a:schemeClr val="accent3"/>
              </a:buClr>
              <a:buFont typeface="Wingdings" pitchFamily="2" charset="2"/>
              <a:buChar char="§"/>
            </a:pPr>
            <a:endParaRPr lang="en-US" dirty="0">
              <a:latin typeface="Calibri" pitchFamily="34"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outerShdw>
                </a:effectLst>
                <a:latin typeface="Times New Roman" pitchFamily="18" charset="0"/>
                <a:ea typeface="Estrangelo Edessa" pitchFamily="66"/>
                <a:cs typeface="Times New Roman" pitchFamily="18" charset="0"/>
              </a:rPr>
              <a:t>Wildlife habitat enhancement</a:t>
            </a:r>
          </a:p>
        </p:txBody>
      </p:sp>
      <p:pic>
        <p:nvPicPr>
          <p:cNvPr id="18"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9"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7}       Slide: 3/12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0" name="Isosceles Triangle 19"/>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389" name="Text Box 8"/>
          <p:cNvSpPr txBox="1">
            <a:spLocks noChangeArrowheads="1"/>
          </p:cNvSpPr>
          <p:nvPr/>
        </p:nvSpPr>
        <p:spPr bwMode="auto">
          <a:xfrm>
            <a:off x="533400" y="990600"/>
            <a:ext cx="4114800" cy="5262979"/>
          </a:xfrm>
          <a:prstGeom prst="rect">
            <a:avLst/>
          </a:prstGeom>
          <a:noFill/>
          <a:ln w="9525">
            <a:noFill/>
            <a:miter lim="800000"/>
            <a:headEnd/>
            <a:tailEnd/>
          </a:ln>
        </p:spPr>
        <p:txBody>
          <a:bodyPr wrap="square">
            <a:spAutoFit/>
          </a:bodyPr>
          <a:lstStyle/>
          <a:p>
            <a:r>
              <a:rPr lang="en-US" sz="2100" dirty="0" smtClean="0">
                <a:latin typeface="Calibri" pitchFamily="34" charset="0"/>
              </a:rPr>
              <a:t>Different wildlife species have different habitat needs. Some may exist quite well in a silvopasture system that favors trees and livestock while others will need  special considerations.</a:t>
            </a:r>
          </a:p>
          <a:p>
            <a:endParaRPr lang="en-US" sz="2100" dirty="0" smtClean="0">
              <a:latin typeface="Calibri" pitchFamily="34" charset="0"/>
            </a:endParaRPr>
          </a:p>
          <a:p>
            <a:r>
              <a:rPr lang="en-US" sz="2100" dirty="0" smtClean="0">
                <a:latin typeface="Calibri" pitchFamily="34" charset="0"/>
              </a:rPr>
              <a:t>Species preference from the landowner’s perspective will dictate management decisions.</a:t>
            </a:r>
          </a:p>
          <a:p>
            <a:endParaRPr lang="en-US" sz="2100" dirty="0" smtClean="0">
              <a:latin typeface="Calibri" pitchFamily="34" charset="0"/>
            </a:endParaRPr>
          </a:p>
          <a:p>
            <a:r>
              <a:rPr lang="en-US" sz="2100" dirty="0" smtClean="0">
                <a:latin typeface="Calibri" pitchFamily="34" charset="0"/>
              </a:rPr>
              <a:t>Management can be intensive or passive. Periodic management practices  such as thinning and burning naturally improve wildlife habitat. </a:t>
            </a:r>
            <a:endParaRPr lang="en-US" sz="2100" dirty="0">
              <a:latin typeface="Calibri" pitchFamily="34" charset="0"/>
            </a:endParaRPr>
          </a:p>
        </p:txBody>
      </p:sp>
      <p:pic>
        <p:nvPicPr>
          <p:cNvPr id="23554" name="Picture 2" descr="http://www.wilcoxwebworks.com/hs/photos/hs040.jpg"/>
          <p:cNvPicPr>
            <a:picLocks noChangeAspect="1" noChangeArrowheads="1"/>
          </p:cNvPicPr>
          <p:nvPr/>
        </p:nvPicPr>
        <p:blipFill>
          <a:blip r:embed="rId4"/>
          <a:srcRect t="5512"/>
          <a:stretch>
            <a:fillRect/>
          </a:stretch>
        </p:blipFill>
        <p:spPr bwMode="auto">
          <a:xfrm>
            <a:off x="5419725" y="1066800"/>
            <a:ext cx="2962275" cy="2286000"/>
          </a:xfrm>
          <a:prstGeom prst="rect">
            <a:avLst/>
          </a:prstGeom>
          <a:noFill/>
        </p:spPr>
      </p:pic>
      <p:pic>
        <p:nvPicPr>
          <p:cNvPr id="19458" name="Picture 2" descr="http://www.piedmontsportsman.com/DSCN1406.JPG"/>
          <p:cNvPicPr>
            <a:picLocks noChangeAspect="1" noChangeArrowheads="1"/>
          </p:cNvPicPr>
          <p:nvPr/>
        </p:nvPicPr>
        <p:blipFill>
          <a:blip r:embed="rId5" cstate="print"/>
          <a:srcRect t="3433"/>
          <a:stretch>
            <a:fillRect/>
          </a:stretch>
        </p:blipFill>
        <p:spPr bwMode="auto">
          <a:xfrm>
            <a:off x="5422900" y="3505200"/>
            <a:ext cx="2959100" cy="2143125"/>
          </a:xfrm>
          <a:prstGeom prst="rect">
            <a:avLst/>
          </a:prstGeom>
          <a:noFill/>
        </p:spPr>
      </p:pic>
      <p:sp>
        <p:nvSpPr>
          <p:cNvPr id="11" name="TextBox 10"/>
          <p:cNvSpPr txBox="1"/>
          <p:nvPr/>
        </p:nvSpPr>
        <p:spPr>
          <a:xfrm>
            <a:off x="5181600" y="5638800"/>
            <a:ext cx="3276600" cy="646331"/>
          </a:xfrm>
          <a:prstGeom prst="rect">
            <a:avLst/>
          </a:prstGeom>
          <a:noFill/>
        </p:spPr>
        <p:txBody>
          <a:bodyPr wrap="square" rtlCol="0">
            <a:spAutoFit/>
          </a:bodyPr>
          <a:lstStyle/>
          <a:p>
            <a:pPr algn="r"/>
            <a:r>
              <a:rPr lang="en-US" sz="1800" i="1" dirty="0" err="1" smtClean="0">
                <a:solidFill>
                  <a:schemeClr val="accent3"/>
                </a:solidFill>
                <a:latin typeface="Times New Roman" pitchFamily="18" charset="0"/>
                <a:cs typeface="Times New Roman" pitchFamily="18" charset="0"/>
              </a:rPr>
              <a:t>Switchgrass</a:t>
            </a:r>
            <a:r>
              <a:rPr lang="en-US" sz="1800" i="1" dirty="0" smtClean="0">
                <a:solidFill>
                  <a:schemeClr val="accent3"/>
                </a:solidFill>
                <a:latin typeface="Times New Roman" pitchFamily="18" charset="0"/>
                <a:cs typeface="Times New Roman" pitchFamily="18" charset="0"/>
              </a:rPr>
              <a:t> after late </a:t>
            </a:r>
            <a:endParaRPr lang="en-US" sz="1800" i="1" dirty="0" smtClean="0">
              <a:solidFill>
                <a:schemeClr val="accent3"/>
              </a:solidFill>
              <a:latin typeface="Times New Roman" pitchFamily="18" charset="0"/>
              <a:cs typeface="Times New Roman" pitchFamily="18" charset="0"/>
            </a:endParaRPr>
          </a:p>
          <a:p>
            <a:pPr algn="r"/>
            <a:r>
              <a:rPr lang="en-US" sz="1800" i="1" dirty="0" smtClean="0">
                <a:solidFill>
                  <a:schemeClr val="accent3"/>
                </a:solidFill>
                <a:latin typeface="Times New Roman" pitchFamily="18" charset="0"/>
                <a:cs typeface="Times New Roman" pitchFamily="18" charset="0"/>
              </a:rPr>
              <a:t>winter </a:t>
            </a:r>
            <a:r>
              <a:rPr lang="en-US" sz="1800" i="1" dirty="0" smtClean="0">
                <a:solidFill>
                  <a:schemeClr val="accent3"/>
                </a:solidFill>
                <a:latin typeface="Times New Roman" pitchFamily="18" charset="0"/>
                <a:cs typeface="Times New Roman" pitchFamily="18" charset="0"/>
              </a:rPr>
              <a:t>prescribed burn.</a:t>
            </a:r>
            <a:endParaRPr lang="en-US" sz="1800" i="1" dirty="0">
              <a:solidFill>
                <a:schemeClr val="accent3"/>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Forage choices for wildlife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8"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9"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7}       Slide: 4/12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0" name="Isosceles Triangle 19"/>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7412" name="Text Box 7"/>
          <p:cNvSpPr txBox="1">
            <a:spLocks noChangeArrowheads="1"/>
          </p:cNvSpPr>
          <p:nvPr/>
        </p:nvSpPr>
        <p:spPr bwMode="auto">
          <a:xfrm>
            <a:off x="533400" y="1001554"/>
            <a:ext cx="3733800" cy="4847481"/>
          </a:xfrm>
          <a:prstGeom prst="rect">
            <a:avLst/>
          </a:prstGeom>
          <a:noFill/>
          <a:ln w="9525">
            <a:noFill/>
            <a:miter lim="800000"/>
            <a:headEnd/>
            <a:tailEnd/>
          </a:ln>
        </p:spPr>
        <p:txBody>
          <a:bodyPr wrap="square">
            <a:spAutoFit/>
          </a:bodyPr>
          <a:lstStyle/>
          <a:p>
            <a:r>
              <a:rPr lang="en-US" sz="2100" dirty="0" err="1" smtClean="0">
                <a:latin typeface="Calibri" pitchFamily="34" charset="0"/>
                <a:cs typeface="Aharoni" pitchFamily="2" charset="-79"/>
              </a:rPr>
              <a:t>Overseeding</a:t>
            </a:r>
            <a:r>
              <a:rPr lang="en-US" sz="2100" dirty="0" smtClean="0">
                <a:latin typeface="Calibri" pitchFamily="34" charset="0"/>
                <a:cs typeface="Aharoni" pitchFamily="2" charset="-79"/>
              </a:rPr>
              <a:t> cool season grasses and legumes can greatly increase food supplies - especially for deer and turkey.</a:t>
            </a:r>
          </a:p>
          <a:p>
            <a:endParaRPr lang="en-US" sz="1800" dirty="0" smtClean="0">
              <a:latin typeface="Calibri" pitchFamily="34" charset="0"/>
              <a:cs typeface="Aharoni" pitchFamily="2" charset="-79"/>
            </a:endParaRPr>
          </a:p>
          <a:p>
            <a:r>
              <a:rPr lang="en-US" sz="2100" dirty="0" smtClean="0">
                <a:latin typeface="Calibri" pitchFamily="34" charset="0"/>
                <a:cs typeface="Aharoni" pitchFamily="2" charset="-79"/>
              </a:rPr>
              <a:t>Livestock grazing management and stocking rates must be appropriate to receive wildlife benefits - if livestock are present.  </a:t>
            </a:r>
          </a:p>
          <a:p>
            <a:endParaRPr lang="en-US" sz="1800" dirty="0" smtClean="0">
              <a:latin typeface="Calibri" pitchFamily="34" charset="0"/>
              <a:cs typeface="Aharoni" pitchFamily="2" charset="-79"/>
            </a:endParaRPr>
          </a:p>
          <a:p>
            <a:r>
              <a:rPr lang="en-US" sz="2100" dirty="0" smtClean="0">
                <a:latin typeface="Calibri" pitchFamily="34" charset="0"/>
                <a:cs typeface="Aharoni" pitchFamily="2" charset="-79"/>
              </a:rPr>
              <a:t>Must know the compatibility </a:t>
            </a:r>
            <a:endParaRPr lang="en-US" sz="2100" dirty="0" smtClean="0">
              <a:latin typeface="Calibri" pitchFamily="34" charset="0"/>
              <a:cs typeface="Aharoni" pitchFamily="2" charset="-79"/>
            </a:endParaRPr>
          </a:p>
          <a:p>
            <a:r>
              <a:rPr lang="en-US" sz="2100" dirty="0" smtClean="0">
                <a:latin typeface="Calibri" pitchFamily="34" charset="0"/>
                <a:cs typeface="Aharoni" pitchFamily="2" charset="-79"/>
              </a:rPr>
              <a:t>of </a:t>
            </a:r>
            <a:r>
              <a:rPr lang="en-US" sz="2100" dirty="0" smtClean="0">
                <a:latin typeface="Calibri" pitchFamily="34" charset="0"/>
                <a:cs typeface="Aharoni" pitchFamily="2" charset="-79"/>
              </a:rPr>
              <a:t>the plant to soils, climate, moisture, grazing management, and pesticide applications.</a:t>
            </a:r>
          </a:p>
        </p:txBody>
      </p:sp>
      <p:pic>
        <p:nvPicPr>
          <p:cNvPr id="10" name="Picture 2" descr="Solmar6"/>
          <p:cNvPicPr>
            <a:picLocks noChangeArrowheads="1"/>
          </p:cNvPicPr>
          <p:nvPr/>
        </p:nvPicPr>
        <p:blipFill>
          <a:blip r:embed="rId4"/>
          <a:srcRect r="1786"/>
          <a:stretch>
            <a:fillRect/>
          </a:stretch>
        </p:blipFill>
        <p:spPr bwMode="auto">
          <a:xfrm>
            <a:off x="4495800" y="1126958"/>
            <a:ext cx="4191000" cy="3368842"/>
          </a:xfrm>
          <a:prstGeom prst="rect">
            <a:avLst/>
          </a:prstGeom>
          <a:noFill/>
        </p:spPr>
      </p:pic>
      <p:sp>
        <p:nvSpPr>
          <p:cNvPr id="11" name="TextBox 10"/>
          <p:cNvSpPr txBox="1"/>
          <p:nvPr/>
        </p:nvSpPr>
        <p:spPr>
          <a:xfrm>
            <a:off x="4572000" y="4572000"/>
            <a:ext cx="3962400" cy="969496"/>
          </a:xfrm>
          <a:prstGeom prst="rect">
            <a:avLst/>
          </a:prstGeom>
          <a:noFill/>
        </p:spPr>
        <p:txBody>
          <a:bodyPr wrap="square" rtlCol="0">
            <a:spAutoFit/>
          </a:bodyPr>
          <a:lstStyle/>
          <a:p>
            <a:pPr algn="ctr"/>
            <a:r>
              <a:rPr lang="en-US" sz="1900" i="1" dirty="0" smtClean="0">
                <a:solidFill>
                  <a:schemeClr val="accent3"/>
                </a:solidFill>
                <a:latin typeface="Times New Roman" pitchFamily="18" charset="0"/>
                <a:cs typeface="Times New Roman" pitchFamily="18" charset="0"/>
              </a:rPr>
              <a:t>Clovers, vetch, cow peas, ryegrass, oats, and wheat are common grass and legume choices.</a:t>
            </a:r>
            <a:endParaRPr lang="en-US" sz="1900" i="1" dirty="0">
              <a:solidFill>
                <a:schemeClr val="accent3"/>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Native grasses enhance habitat</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8"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9"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7}       Slide: 5/12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0" name="Isosceles Triangle 19"/>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7412" name="Text Box 7"/>
          <p:cNvSpPr txBox="1">
            <a:spLocks noChangeArrowheads="1"/>
          </p:cNvSpPr>
          <p:nvPr/>
        </p:nvSpPr>
        <p:spPr bwMode="auto">
          <a:xfrm>
            <a:off x="533400" y="1001554"/>
            <a:ext cx="5105400" cy="5170646"/>
          </a:xfrm>
          <a:prstGeom prst="rect">
            <a:avLst/>
          </a:prstGeom>
          <a:noFill/>
          <a:ln w="9525">
            <a:noFill/>
            <a:miter lim="800000"/>
            <a:headEnd/>
            <a:tailEnd/>
          </a:ln>
        </p:spPr>
        <p:txBody>
          <a:bodyPr wrap="square">
            <a:spAutoFit/>
          </a:bodyPr>
          <a:lstStyle/>
          <a:p>
            <a:r>
              <a:rPr lang="en-US" dirty="0" smtClean="0">
                <a:latin typeface="Calibri" pitchFamily="34" charset="0"/>
              </a:rPr>
              <a:t>If enhancing wildlife habitat is a goal, choose native grasses for livestock forage </a:t>
            </a:r>
            <a:r>
              <a:rPr lang="en-US" i="1" dirty="0" smtClean="0">
                <a:latin typeface="Calibri" pitchFamily="34" charset="0"/>
              </a:rPr>
              <a:t>instead of exotics </a:t>
            </a:r>
            <a:r>
              <a:rPr lang="en-US" dirty="0" smtClean="0">
                <a:latin typeface="Calibri" pitchFamily="34" charset="0"/>
              </a:rPr>
              <a:t>such as </a:t>
            </a:r>
            <a:r>
              <a:rPr lang="en-US" dirty="0" err="1" smtClean="0">
                <a:latin typeface="Calibri" pitchFamily="34" charset="0"/>
              </a:rPr>
              <a:t>bermudagrass</a:t>
            </a:r>
            <a:r>
              <a:rPr lang="en-US" dirty="0" smtClean="0">
                <a:latin typeface="Calibri" pitchFamily="34" charset="0"/>
              </a:rPr>
              <a:t> </a:t>
            </a:r>
            <a:endParaRPr lang="en-US" dirty="0" smtClean="0">
              <a:latin typeface="Calibri" pitchFamily="34" charset="0"/>
            </a:endParaRPr>
          </a:p>
          <a:p>
            <a:r>
              <a:rPr lang="en-US" dirty="0" smtClean="0">
                <a:latin typeface="Calibri" pitchFamily="34" charset="0"/>
              </a:rPr>
              <a:t>or </a:t>
            </a:r>
            <a:r>
              <a:rPr lang="en-US" dirty="0" smtClean="0">
                <a:latin typeface="Calibri" pitchFamily="34" charset="0"/>
              </a:rPr>
              <a:t>fescue. Native grasses:</a:t>
            </a:r>
          </a:p>
          <a:p>
            <a:r>
              <a:rPr lang="en-US" dirty="0" smtClean="0">
                <a:latin typeface="Calibri" pitchFamily="34" charset="0"/>
              </a:rPr>
              <a:t> </a:t>
            </a:r>
          </a:p>
          <a:p>
            <a:pPr>
              <a:buClr>
                <a:srgbClr val="FF6600"/>
              </a:buClr>
              <a:buFont typeface="Wingdings" pitchFamily="2" charset="2"/>
              <a:buChar char="§"/>
            </a:pPr>
            <a:r>
              <a:rPr lang="en-US" dirty="0" smtClean="0">
                <a:latin typeface="Calibri" pitchFamily="34" charset="0"/>
              </a:rPr>
              <a:t> Provide excellent cover for game birds</a:t>
            </a:r>
          </a:p>
          <a:p>
            <a:pPr>
              <a:buClr>
                <a:srgbClr val="FF6600"/>
              </a:buClr>
              <a:buFont typeface="Wingdings" pitchFamily="2" charset="2"/>
              <a:buChar char="§"/>
            </a:pPr>
            <a:r>
              <a:rPr lang="en-US" dirty="0" smtClean="0">
                <a:latin typeface="Calibri" pitchFamily="34" charset="0"/>
              </a:rPr>
              <a:t> Bunch grasses allow chicks mobility </a:t>
            </a:r>
            <a:endParaRPr lang="en-US" dirty="0" smtClean="0">
              <a:latin typeface="Calibri" pitchFamily="34" charset="0"/>
            </a:endParaRPr>
          </a:p>
          <a:p>
            <a:pPr>
              <a:buClr>
                <a:srgbClr val="FF6600"/>
              </a:buClr>
            </a:pPr>
            <a:r>
              <a:rPr lang="en-US" dirty="0" smtClean="0">
                <a:latin typeface="Calibri" pitchFamily="34" charset="0"/>
              </a:rPr>
              <a:t> </a:t>
            </a:r>
            <a:r>
              <a:rPr lang="en-US" dirty="0" smtClean="0">
                <a:latin typeface="Calibri" pitchFamily="34" charset="0"/>
              </a:rPr>
              <a:t>  </a:t>
            </a:r>
            <a:r>
              <a:rPr lang="en-US" dirty="0" smtClean="0">
                <a:latin typeface="Calibri" pitchFamily="34" charset="0"/>
              </a:rPr>
              <a:t>to </a:t>
            </a:r>
            <a:r>
              <a:rPr lang="en-US" dirty="0" smtClean="0">
                <a:latin typeface="Calibri" pitchFamily="34" charset="0"/>
              </a:rPr>
              <a:t>feed</a:t>
            </a:r>
          </a:p>
          <a:p>
            <a:pPr>
              <a:buClr>
                <a:srgbClr val="FF6600"/>
              </a:buClr>
              <a:buFont typeface="Wingdings" pitchFamily="2" charset="2"/>
              <a:buChar char="§"/>
            </a:pPr>
            <a:r>
              <a:rPr lang="en-US" dirty="0" smtClean="0">
                <a:latin typeface="Calibri" pitchFamily="34" charset="0"/>
              </a:rPr>
              <a:t> Also can provide excellent quality </a:t>
            </a:r>
            <a:endParaRPr lang="en-US" dirty="0" smtClean="0">
              <a:latin typeface="Calibri" pitchFamily="34" charset="0"/>
            </a:endParaRPr>
          </a:p>
          <a:p>
            <a:pPr>
              <a:buClr>
                <a:srgbClr val="FF6600"/>
              </a:buClr>
            </a:pPr>
            <a:r>
              <a:rPr lang="en-US" dirty="0" smtClean="0">
                <a:latin typeface="Calibri" pitchFamily="34" charset="0"/>
              </a:rPr>
              <a:t> </a:t>
            </a:r>
            <a:r>
              <a:rPr lang="en-US" dirty="0" smtClean="0">
                <a:latin typeface="Calibri" pitchFamily="34" charset="0"/>
              </a:rPr>
              <a:t>  </a:t>
            </a:r>
            <a:r>
              <a:rPr lang="en-US" dirty="0" smtClean="0">
                <a:latin typeface="Calibri" pitchFamily="34" charset="0"/>
              </a:rPr>
              <a:t>livestock </a:t>
            </a:r>
            <a:r>
              <a:rPr lang="en-US" dirty="0" smtClean="0">
                <a:latin typeface="Calibri" pitchFamily="34" charset="0"/>
              </a:rPr>
              <a:t>forage</a:t>
            </a:r>
          </a:p>
          <a:p>
            <a:pPr>
              <a:buFont typeface="Arial" pitchFamily="34" charset="0"/>
              <a:buChar char="•"/>
            </a:pPr>
            <a:endParaRPr lang="en-US" dirty="0" smtClean="0">
              <a:latin typeface="Calibri" pitchFamily="34" charset="0"/>
            </a:endParaRPr>
          </a:p>
          <a:p>
            <a:r>
              <a:rPr lang="en-US" dirty="0" smtClean="0">
                <a:latin typeface="Calibri" pitchFamily="34" charset="0"/>
              </a:rPr>
              <a:t>However…they can also be:</a:t>
            </a:r>
          </a:p>
          <a:p>
            <a:pPr>
              <a:buClr>
                <a:srgbClr val="FF6600"/>
              </a:buClr>
              <a:buFont typeface="Wingdings" pitchFamily="2" charset="2"/>
              <a:buChar char="§"/>
            </a:pPr>
            <a:r>
              <a:rPr lang="en-US" i="1" dirty="0" smtClean="0">
                <a:latin typeface="Calibri" pitchFamily="34" charset="0"/>
              </a:rPr>
              <a:t>Expensive</a:t>
            </a:r>
          </a:p>
          <a:p>
            <a:pPr>
              <a:buClr>
                <a:srgbClr val="FF6600"/>
              </a:buClr>
              <a:buFont typeface="Wingdings" pitchFamily="2" charset="2"/>
              <a:buChar char="§"/>
            </a:pPr>
            <a:r>
              <a:rPr lang="en-US" i="1" dirty="0" smtClean="0">
                <a:latin typeface="Calibri" pitchFamily="34" charset="0"/>
              </a:rPr>
              <a:t>Some can be slow to establish</a:t>
            </a:r>
            <a:endParaRPr lang="en-US" dirty="0" smtClean="0">
              <a:latin typeface="Calibri" pitchFamily="34" charset="0"/>
            </a:endParaRPr>
          </a:p>
          <a:p>
            <a:pPr>
              <a:buClr>
                <a:srgbClr val="FF6600"/>
              </a:buClr>
              <a:buFont typeface="Wingdings" pitchFamily="2" charset="2"/>
              <a:buChar char="§"/>
            </a:pPr>
            <a:r>
              <a:rPr lang="en-US" i="1" dirty="0" smtClean="0">
                <a:latin typeface="Calibri" pitchFamily="34" charset="0"/>
              </a:rPr>
              <a:t>Many require special equipment to plant</a:t>
            </a:r>
            <a:endParaRPr lang="en-US" dirty="0">
              <a:latin typeface="Calibri" pitchFamily="34" charset="0"/>
            </a:endParaRPr>
          </a:p>
        </p:txBody>
      </p:sp>
      <p:pic>
        <p:nvPicPr>
          <p:cNvPr id="1026" name="Picture 2"/>
          <p:cNvPicPr>
            <a:picLocks noChangeAspect="1" noChangeArrowheads="1"/>
          </p:cNvPicPr>
          <p:nvPr/>
        </p:nvPicPr>
        <p:blipFill>
          <a:blip r:embed="rId4"/>
          <a:srcRect l="30469" t="27083" r="16406" b="21875"/>
          <a:stretch>
            <a:fillRect/>
          </a:stretch>
        </p:blipFill>
        <p:spPr bwMode="auto">
          <a:xfrm>
            <a:off x="5943600" y="1066800"/>
            <a:ext cx="2590800" cy="1866900"/>
          </a:xfrm>
          <a:prstGeom prst="rect">
            <a:avLst/>
          </a:prstGeom>
          <a:noFill/>
          <a:ln w="9525">
            <a:noFill/>
            <a:miter lim="800000"/>
            <a:headEnd/>
            <a:tailEnd/>
          </a:ln>
          <a:effectLst/>
        </p:spPr>
      </p:pic>
      <p:sp>
        <p:nvSpPr>
          <p:cNvPr id="12" name="TextBox 11"/>
          <p:cNvSpPr txBox="1"/>
          <p:nvPr/>
        </p:nvSpPr>
        <p:spPr>
          <a:xfrm>
            <a:off x="6096000" y="2971800"/>
            <a:ext cx="2438400" cy="646331"/>
          </a:xfrm>
          <a:prstGeom prst="rect">
            <a:avLst/>
          </a:prstGeom>
          <a:noFill/>
        </p:spPr>
        <p:txBody>
          <a:bodyPr wrap="square" rtlCol="0">
            <a:spAutoFit/>
          </a:bodyPr>
          <a:lstStyle/>
          <a:p>
            <a:r>
              <a:rPr lang="en-US" sz="1800" i="1" dirty="0" smtClean="0">
                <a:solidFill>
                  <a:schemeClr val="accent3"/>
                </a:solidFill>
                <a:latin typeface="Times New Roman" pitchFamily="18" charset="0"/>
                <a:cs typeface="Times New Roman" pitchFamily="18" charset="0"/>
              </a:rPr>
              <a:t>Landowner in field of eastern </a:t>
            </a:r>
            <a:r>
              <a:rPr lang="en-US" sz="1800" i="1" dirty="0" err="1" smtClean="0">
                <a:solidFill>
                  <a:schemeClr val="accent3"/>
                </a:solidFill>
                <a:latin typeface="Times New Roman" pitchFamily="18" charset="0"/>
                <a:cs typeface="Times New Roman" pitchFamily="18" charset="0"/>
              </a:rPr>
              <a:t>gammagrass</a:t>
            </a:r>
            <a:r>
              <a:rPr lang="en-US" sz="1800" i="1" dirty="0" smtClean="0">
                <a:solidFill>
                  <a:schemeClr val="accent3"/>
                </a:solidFill>
                <a:latin typeface="Times New Roman" pitchFamily="18" charset="0"/>
                <a:cs typeface="Times New Roman" pitchFamily="18" charset="0"/>
              </a:rPr>
              <a:t>.</a:t>
            </a:r>
            <a:endParaRPr lang="en-US" sz="1800" i="1" dirty="0">
              <a:solidFill>
                <a:schemeClr val="accent3"/>
              </a:solidFill>
              <a:latin typeface="Times New Roman" pitchFamily="18" charset="0"/>
              <a:cs typeface="Times New Roman" pitchFamily="18" charset="0"/>
            </a:endParaRPr>
          </a:p>
        </p:txBody>
      </p:sp>
      <p:sp>
        <p:nvSpPr>
          <p:cNvPr id="17" name="TextBox 16"/>
          <p:cNvSpPr txBox="1"/>
          <p:nvPr/>
        </p:nvSpPr>
        <p:spPr>
          <a:xfrm>
            <a:off x="6019800" y="5867400"/>
            <a:ext cx="2514600" cy="369332"/>
          </a:xfrm>
          <a:prstGeom prst="rect">
            <a:avLst/>
          </a:prstGeom>
          <a:noFill/>
        </p:spPr>
        <p:txBody>
          <a:bodyPr wrap="square" rtlCol="0">
            <a:spAutoFit/>
          </a:bodyPr>
          <a:lstStyle/>
          <a:p>
            <a:r>
              <a:rPr lang="en-US" sz="1800" i="1" dirty="0" smtClean="0">
                <a:solidFill>
                  <a:schemeClr val="accent3"/>
                </a:solidFill>
                <a:latin typeface="Times New Roman" pitchFamily="18" charset="0"/>
                <a:cs typeface="Times New Roman" pitchFamily="18" charset="0"/>
              </a:rPr>
              <a:t>Turkey in </a:t>
            </a:r>
            <a:r>
              <a:rPr lang="en-US" sz="1800" i="1" dirty="0" err="1" smtClean="0">
                <a:solidFill>
                  <a:schemeClr val="accent3"/>
                </a:solidFill>
                <a:latin typeface="Times New Roman" pitchFamily="18" charset="0"/>
                <a:cs typeface="Times New Roman" pitchFamily="18" charset="0"/>
              </a:rPr>
              <a:t>switchgrass</a:t>
            </a:r>
            <a:r>
              <a:rPr lang="en-US" sz="1800" i="1" dirty="0" smtClean="0">
                <a:solidFill>
                  <a:schemeClr val="accent3"/>
                </a:solidFill>
                <a:latin typeface="Times New Roman" pitchFamily="18" charset="0"/>
                <a:cs typeface="Times New Roman" pitchFamily="18" charset="0"/>
              </a:rPr>
              <a:t>.</a:t>
            </a:r>
            <a:endParaRPr lang="en-US" sz="1800" i="1" dirty="0">
              <a:solidFill>
                <a:schemeClr val="accent3"/>
              </a:solidFill>
              <a:latin typeface="Times New Roman" pitchFamily="18" charset="0"/>
              <a:cs typeface="Times New Roman" pitchFamily="18" charset="0"/>
            </a:endParaRPr>
          </a:p>
        </p:txBody>
      </p:sp>
      <p:pic>
        <p:nvPicPr>
          <p:cNvPr id="21" name="Picture 8" descr="http://primetexasranches.com/turkeymanagement.com/wp-content/uploads/2008/12/habitat-management-for-wild-turkey-01.jpg"/>
          <p:cNvPicPr>
            <a:picLocks noChangeAspect="1" noChangeArrowheads="1"/>
          </p:cNvPicPr>
          <p:nvPr/>
        </p:nvPicPr>
        <p:blipFill>
          <a:blip r:embed="rId5"/>
          <a:srcRect l="12000"/>
          <a:stretch>
            <a:fillRect/>
          </a:stretch>
        </p:blipFill>
        <p:spPr bwMode="auto">
          <a:xfrm>
            <a:off x="5943600" y="3733800"/>
            <a:ext cx="2447925" cy="2008554"/>
          </a:xfrm>
          <a:prstGeom prst="rect">
            <a:avLst/>
          </a:prstGeom>
          <a:noFill/>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9"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Other silvopasture options </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0"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21"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7}       Slide: 6/12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2" name="Isosceles Triangle 21"/>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9460" name="Text Box 7"/>
          <p:cNvSpPr txBox="1">
            <a:spLocks noChangeArrowheads="1"/>
          </p:cNvSpPr>
          <p:nvPr/>
        </p:nvSpPr>
        <p:spPr bwMode="auto">
          <a:xfrm>
            <a:off x="609600" y="1066800"/>
            <a:ext cx="8153400" cy="1107996"/>
          </a:xfrm>
          <a:prstGeom prst="rect">
            <a:avLst/>
          </a:prstGeom>
          <a:noFill/>
          <a:ln w="9525">
            <a:noFill/>
            <a:miter lim="800000"/>
            <a:headEnd/>
            <a:tailEnd/>
          </a:ln>
        </p:spPr>
        <p:txBody>
          <a:bodyPr wrap="square">
            <a:spAutoFit/>
          </a:bodyPr>
          <a:lstStyle/>
          <a:p>
            <a:r>
              <a:rPr lang="en-US" dirty="0" smtClean="0">
                <a:latin typeface="Calibri" pitchFamily="34" charset="0"/>
                <a:cs typeface="Times New Roman" pitchFamily="18" charset="0"/>
              </a:rPr>
              <a:t>Traditional silvopastures in the southeast primarily involve cattle. However, other “livestock” options include sheep, goats, horses, turkeys, chickens, emu, or game animals such as bison and deer.</a:t>
            </a:r>
          </a:p>
        </p:txBody>
      </p:sp>
      <p:pic>
        <p:nvPicPr>
          <p:cNvPr id="10" name="Picture 2" descr="Silvopasture by baalands."/>
          <p:cNvPicPr>
            <a:picLocks noChangeAspect="1" noChangeArrowheads="1"/>
          </p:cNvPicPr>
          <p:nvPr/>
        </p:nvPicPr>
        <p:blipFill>
          <a:blip r:embed="rId4"/>
          <a:srcRect/>
          <a:stretch>
            <a:fillRect/>
          </a:stretch>
        </p:blipFill>
        <p:spPr bwMode="auto">
          <a:xfrm>
            <a:off x="2104594" y="2590800"/>
            <a:ext cx="4905806" cy="3247644"/>
          </a:xfrm>
          <a:prstGeom prst="rect">
            <a:avLst/>
          </a:prstGeom>
          <a:noFill/>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9"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Silvopasture with Goats </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0"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21"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7}       Slide: 7/12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2" name="Isosceles Triangle 21"/>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9460" name="Text Box 7"/>
          <p:cNvSpPr txBox="1">
            <a:spLocks noChangeArrowheads="1"/>
          </p:cNvSpPr>
          <p:nvPr/>
        </p:nvSpPr>
        <p:spPr bwMode="auto">
          <a:xfrm>
            <a:off x="609600" y="1068050"/>
            <a:ext cx="7772400" cy="1446550"/>
          </a:xfrm>
          <a:prstGeom prst="rect">
            <a:avLst/>
          </a:prstGeom>
          <a:noFill/>
          <a:ln w="9525">
            <a:noFill/>
            <a:miter lim="800000"/>
            <a:headEnd/>
            <a:tailEnd/>
          </a:ln>
        </p:spPr>
        <p:txBody>
          <a:bodyPr wrap="square">
            <a:spAutoFit/>
          </a:bodyPr>
          <a:lstStyle/>
          <a:p>
            <a:r>
              <a:rPr lang="en-US" dirty="0" smtClean="0">
                <a:latin typeface="Calibri" pitchFamily="34" charset="0"/>
                <a:cs typeface="Times New Roman" pitchFamily="18" charset="0"/>
              </a:rPr>
              <a:t>Integrating meat-goat production into silvopasture has gained popularity due to an increase in demand by ethnic populations. Goats can be introduced to clean out forests of invasive species and undesirable plants such as brambles and vines. </a:t>
            </a:r>
          </a:p>
        </p:txBody>
      </p:sp>
      <p:pic>
        <p:nvPicPr>
          <p:cNvPr id="11" name="Picture 3"/>
          <p:cNvPicPr>
            <a:picLocks noChangeAspect="1" noChangeArrowheads="1"/>
          </p:cNvPicPr>
          <p:nvPr/>
        </p:nvPicPr>
        <p:blipFill>
          <a:blip r:embed="rId4"/>
          <a:srcRect t="2174" b="2174"/>
          <a:stretch>
            <a:fillRect/>
          </a:stretch>
        </p:blipFill>
        <p:spPr bwMode="auto">
          <a:xfrm>
            <a:off x="2209800" y="2743200"/>
            <a:ext cx="4653455" cy="33528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5"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Other tree species for silvopasture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9"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20"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7}       Slide: 8/12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1" name="Isosceles Triangle 20"/>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8437" name="Text Box 7"/>
          <p:cNvSpPr txBox="1">
            <a:spLocks noChangeArrowheads="1"/>
          </p:cNvSpPr>
          <p:nvPr/>
        </p:nvSpPr>
        <p:spPr bwMode="auto">
          <a:xfrm>
            <a:off x="609600" y="1143000"/>
            <a:ext cx="3733800" cy="4876800"/>
          </a:xfrm>
          <a:prstGeom prst="rect">
            <a:avLst/>
          </a:prstGeom>
          <a:noFill/>
          <a:ln w="9525" algn="in">
            <a:noFill/>
            <a:miter lim="800000"/>
            <a:headEnd/>
            <a:tailEnd/>
          </a:ln>
        </p:spPr>
        <p:txBody>
          <a:bodyPr lIns="36576" tIns="36576" rIns="36576" bIns="36576"/>
          <a:lstStyle/>
          <a:p>
            <a:r>
              <a:rPr lang="en-US" dirty="0" smtClean="0">
                <a:solidFill>
                  <a:srgbClr val="000000"/>
                </a:solidFill>
                <a:latin typeface="Calibri" pitchFamily="34" charset="0"/>
                <a:cs typeface="Times New Roman" pitchFamily="18" charset="0"/>
              </a:rPr>
              <a:t>Many different tree species have been integrated successfully into silvopasture. </a:t>
            </a:r>
          </a:p>
          <a:p>
            <a:endParaRPr lang="en-US" dirty="0" smtClean="0">
              <a:solidFill>
                <a:srgbClr val="000000"/>
              </a:solidFill>
              <a:latin typeface="Calibri" pitchFamily="34" charset="0"/>
              <a:cs typeface="Times New Roman" pitchFamily="18" charset="0"/>
            </a:endParaRPr>
          </a:p>
          <a:p>
            <a:r>
              <a:rPr lang="en-US" dirty="0" smtClean="0">
                <a:solidFill>
                  <a:srgbClr val="000000"/>
                </a:solidFill>
                <a:latin typeface="Calibri" pitchFamily="34" charset="0"/>
                <a:cs typeface="Times New Roman" pitchFamily="18" charset="0"/>
              </a:rPr>
              <a:t>After the pines, pecan and black walnut are popular species choices.</a:t>
            </a:r>
          </a:p>
          <a:p>
            <a:endParaRPr lang="en-US" dirty="0" smtClean="0">
              <a:solidFill>
                <a:srgbClr val="000000"/>
              </a:solidFill>
              <a:latin typeface="Calibri" pitchFamily="34" charset="0"/>
              <a:cs typeface="Times New Roman" pitchFamily="18" charset="0"/>
            </a:endParaRPr>
          </a:p>
          <a:p>
            <a:r>
              <a:rPr lang="en-US" dirty="0" smtClean="0">
                <a:solidFill>
                  <a:srgbClr val="000000"/>
                </a:solidFill>
                <a:latin typeface="Calibri" pitchFamily="34" charset="0"/>
                <a:cs typeface="Times New Roman" pitchFamily="18" charset="0"/>
              </a:rPr>
              <a:t>While rotations for timber are considerably longer with these species (60-80 years for black walnut), nut production can serve as an additional annual crop.</a:t>
            </a:r>
            <a:endParaRPr lang="en-US" dirty="0">
              <a:solidFill>
                <a:srgbClr val="000000"/>
              </a:solidFill>
              <a:latin typeface="Calibri" pitchFamily="34" charset="0"/>
              <a:cs typeface="Times New Roman" pitchFamily="18" charset="0"/>
            </a:endParaRPr>
          </a:p>
        </p:txBody>
      </p:sp>
      <p:pic>
        <p:nvPicPr>
          <p:cNvPr id="19462" name="Picture 6" descr="Silvopasture by baalands."/>
          <p:cNvPicPr>
            <a:picLocks noChangeAspect="1" noChangeArrowheads="1"/>
          </p:cNvPicPr>
          <p:nvPr/>
        </p:nvPicPr>
        <p:blipFill>
          <a:blip r:embed="rId4"/>
          <a:srcRect r="32800"/>
          <a:stretch>
            <a:fillRect/>
          </a:stretch>
        </p:blipFill>
        <p:spPr bwMode="auto">
          <a:xfrm>
            <a:off x="4800600" y="1295400"/>
            <a:ext cx="3581400" cy="3997098"/>
          </a:xfrm>
          <a:prstGeom prst="rect">
            <a:avLst/>
          </a:prstGeom>
          <a:noFill/>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5"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Other tree species for silvopasture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9"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20"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7}       Slide: 9/12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1" name="Isosceles Triangle 20"/>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8437" name="Text Box 7"/>
          <p:cNvSpPr txBox="1">
            <a:spLocks noChangeArrowheads="1"/>
          </p:cNvSpPr>
          <p:nvPr/>
        </p:nvSpPr>
        <p:spPr bwMode="auto">
          <a:xfrm>
            <a:off x="609600" y="1143000"/>
            <a:ext cx="7772400" cy="1143000"/>
          </a:xfrm>
          <a:prstGeom prst="rect">
            <a:avLst/>
          </a:prstGeom>
          <a:noFill/>
          <a:ln w="9525" algn="in">
            <a:noFill/>
            <a:miter lim="800000"/>
            <a:headEnd/>
            <a:tailEnd/>
          </a:ln>
        </p:spPr>
        <p:txBody>
          <a:bodyPr lIns="36576" tIns="36576" rIns="36576" bIns="36576"/>
          <a:lstStyle/>
          <a:p>
            <a:r>
              <a:rPr lang="en-US" dirty="0" smtClean="0">
                <a:solidFill>
                  <a:srgbClr val="000000"/>
                </a:solidFill>
                <a:latin typeface="Calibri" pitchFamily="34" charset="0"/>
                <a:cs typeface="Times New Roman" pitchFamily="18" charset="0"/>
              </a:rPr>
              <a:t>Due to relatively short rotations (for a tree crop) some Christmas tree producers have integrated livestock into their plantations.</a:t>
            </a:r>
            <a:endParaRPr lang="en-US" dirty="0">
              <a:solidFill>
                <a:srgbClr val="000000"/>
              </a:solidFill>
              <a:latin typeface="Calibri" pitchFamily="34" charset="0"/>
              <a:cs typeface="Times New Roman" pitchFamily="18" charset="0"/>
            </a:endParaRPr>
          </a:p>
        </p:txBody>
      </p:sp>
      <p:pic>
        <p:nvPicPr>
          <p:cNvPr id="43010" name="Picture 2" descr="http://www.telegraph.co.uk/telegraph/multimedia/archive/01117/sheep_1117800c.jpg"/>
          <p:cNvPicPr>
            <a:picLocks noChangeAspect="1" noChangeArrowheads="1"/>
          </p:cNvPicPr>
          <p:nvPr/>
        </p:nvPicPr>
        <p:blipFill>
          <a:blip r:embed="rId4"/>
          <a:srcRect/>
          <a:stretch>
            <a:fillRect/>
          </a:stretch>
        </p:blipFill>
        <p:spPr bwMode="auto">
          <a:xfrm>
            <a:off x="1752600" y="2362200"/>
            <a:ext cx="5476874" cy="3429000"/>
          </a:xfrm>
          <a:prstGeom prst="rect">
            <a:avLst/>
          </a:prstGeom>
          <a:noFill/>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13767</TotalTime>
  <Words>732</Words>
  <Application>Microsoft PowerPoint</Application>
  <PresentationFormat>On-screen Show (4:3)</PresentationFormat>
  <Paragraphs>96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Dell Computer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Hispanic Labor in North Carolina’s Forest Industry: A Proposed Study of Employer and Laborer Perspectives</dc:title>
  <dc:creator>James Victor Hamilton, Jr.</dc:creator>
  <cp:lastModifiedBy>Jim</cp:lastModifiedBy>
  <cp:revision>525</cp:revision>
  <dcterms:created xsi:type="dcterms:W3CDTF">2000-11-29T03:59:23Z</dcterms:created>
  <dcterms:modified xsi:type="dcterms:W3CDTF">2009-03-24T00:29:45Z</dcterms:modified>
</cp:coreProperties>
</file>